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76" r:id="rId2"/>
    <p:sldId id="291" r:id="rId3"/>
    <p:sldId id="297" r:id="rId4"/>
    <p:sldId id="298" r:id="rId5"/>
    <p:sldId id="299" r:id="rId6"/>
    <p:sldId id="300" r:id="rId7"/>
    <p:sldId id="303" r:id="rId8"/>
    <p:sldId id="304" r:id="rId9"/>
    <p:sldId id="305" r:id="rId10"/>
    <p:sldId id="306" r:id="rId11"/>
    <p:sldId id="301" r:id="rId12"/>
    <p:sldId id="302" r:id="rId13"/>
    <p:sldId id="307" r:id="rId14"/>
  </p:sldIdLst>
  <p:sldSz cx="10077450" cy="7562850"/>
  <p:notesSz cx="7778750" cy="10064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FF00"/>
    <a:srgbClr val="6E4D13"/>
    <a:srgbClr val="0000FF"/>
    <a:srgbClr val="0080FF"/>
    <a:srgbClr val="804000"/>
    <a:srgbClr val="FF0000"/>
    <a:srgbClr val="FFF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7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9088" y="1006475"/>
            <a:ext cx="4597400" cy="3448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91075"/>
            <a:ext cx="5411787" cy="382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60548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-112" charset="0"/>
        <a:ea typeface="ヒラギノ角ゴ Pro W3" pitchFamily="-112" charset="-128"/>
        <a:cs typeface="ヒラギノ角ゴ Pro W3" pitchFamily="-112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-112" charset="0"/>
        <a:ea typeface="ヒラギノ角ゴ Pro W3" pitchFamily="-112" charset="-128"/>
        <a:cs typeface="ヒラギノ角ゴ Pro W3" charset="0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-112" charset="0"/>
        <a:ea typeface="ヒラギノ角ゴ Pro W3" pitchFamily="-112" charset="-128"/>
        <a:cs typeface="ヒラギノ角ゴ Pro W3" charset="0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-112" charset="0"/>
        <a:ea typeface="ヒラギノ角ゴ Pro W3" pitchFamily="-112" charset="-128"/>
        <a:cs typeface="ヒラギノ角ゴ Pro W3" charset="0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-112" charset="0"/>
        <a:ea typeface="ヒラギノ角ゴ Pro W3" pitchFamily="-112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2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1765300"/>
            <a:ext cx="9070975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2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303213"/>
            <a:ext cx="2266950" cy="6453187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3213"/>
            <a:ext cx="6651625" cy="6453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3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1765300"/>
            <a:ext cx="9070975" cy="49911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2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849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5300"/>
            <a:ext cx="4459287" cy="4991100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5300"/>
            <a:ext cx="4459288" cy="4991100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8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  <a:prstGeom prst="rect">
            <a:avLst/>
          </a:prstGeom>
        </p:spPr>
        <p:txBody>
          <a:bodyPr vert="horz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6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51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613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81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+mj-lt"/>
          <a:ea typeface="ヒラギノ角ゴ Pro W3" pitchFamily="-112" charset="-128"/>
          <a:cs typeface="ヒラギノ角ゴ Pro W3" pitchFamily="-1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" pitchFamily="-112" charset="0"/>
          <a:ea typeface="ヒラギノ角ゴ Pro W3" pitchFamily="-112" charset="-128"/>
          <a:cs typeface="ヒラギノ角ゴ Pro W3" pitchFamily="-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" pitchFamily="-112" charset="0"/>
          <a:ea typeface="ヒラギノ角ゴ Pro W3" pitchFamily="-112" charset="-128"/>
          <a:cs typeface="ヒラギノ角ゴ Pro W3" pitchFamily="-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" pitchFamily="-112" charset="0"/>
          <a:ea typeface="ヒラギノ角ゴ Pro W3" pitchFamily="-112" charset="-128"/>
          <a:cs typeface="ヒラギノ角ゴ Pro W3" pitchFamily="-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" pitchFamily="-112" charset="0"/>
          <a:ea typeface="ヒラギノ角ゴ Pro W3" pitchFamily="-112" charset="-128"/>
          <a:cs typeface="ヒラギノ角ゴ Pro W3" pitchFamily="-112" charset="-128"/>
        </a:defRPr>
      </a:lvl5pPr>
      <a:lvl6pPr marL="1897063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 New Roman" pitchFamily="-112" charset="0"/>
          <a:ea typeface="ヒラギノ角ゴ Pro W3" pitchFamily="-112" charset="-128"/>
        </a:defRPr>
      </a:lvl6pPr>
      <a:lvl7pPr marL="2354263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 New Roman" pitchFamily="-112" charset="0"/>
          <a:ea typeface="ヒラギノ角ゴ Pro W3" pitchFamily="-112" charset="-128"/>
        </a:defRPr>
      </a:lvl7pPr>
      <a:lvl8pPr marL="2811463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 New Roman" pitchFamily="-112" charset="0"/>
          <a:ea typeface="ヒラギノ角ゴ Pro W3" pitchFamily="-112" charset="-128"/>
        </a:defRPr>
      </a:lvl8pPr>
      <a:lvl9pPr marL="3268663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Bats" charset="0"/>
        <a:defRPr sz="4400">
          <a:solidFill>
            <a:srgbClr val="000000"/>
          </a:solidFill>
          <a:latin typeface="Times New Roman" pitchFamily="-112" charset="0"/>
          <a:ea typeface="ヒラギノ角ゴ Pro W3" pitchFamily="-112" charset="-128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ts val="1413"/>
        </a:spcAft>
        <a:buClr>
          <a:srgbClr val="000000"/>
        </a:buClr>
        <a:buSzPct val="45000"/>
        <a:buFont typeface="StarBats" charset="0"/>
        <a:buChar char="&quot;"/>
        <a:defRPr sz="3200">
          <a:solidFill>
            <a:srgbClr val="000000"/>
          </a:solidFill>
          <a:latin typeface="+mn-lt"/>
          <a:ea typeface="ヒラギノ角ゴ Pro W3" pitchFamily="-112" charset="-128"/>
          <a:cs typeface="ヒラギノ角ゴ Pro W3" pitchFamily="-112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ts val="1125"/>
        </a:spcAft>
        <a:buClr>
          <a:srgbClr val="000000"/>
        </a:buClr>
        <a:buSzPct val="75000"/>
        <a:buFont typeface="StarBats" charset="0"/>
        <a:buChar char=""/>
        <a:defRPr sz="2800">
          <a:solidFill>
            <a:srgbClr val="000000"/>
          </a:solidFill>
          <a:latin typeface="+mn-lt"/>
          <a:ea typeface="ヒラギノ角ゴ Pro W3" pitchFamily="-112" charset="-128"/>
          <a:cs typeface="ヒラギノ角ゴ Pro W3" charset="0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Bats" charset="0"/>
        <a:buChar char="&quot;"/>
        <a:defRPr sz="2400">
          <a:solidFill>
            <a:srgbClr val="000000"/>
          </a:solidFill>
          <a:latin typeface="+mn-lt"/>
          <a:ea typeface="ヒラギノ角ゴ Pro W3" pitchFamily="-112" charset="-128"/>
          <a:cs typeface="ヒラギノ角ゴ Pro W3" charset="0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63"/>
        </a:spcAft>
        <a:buClr>
          <a:srgbClr val="000000"/>
        </a:buClr>
        <a:buSzPct val="75000"/>
        <a:buFont typeface="StarBats" charset="0"/>
        <a:buChar char=""/>
        <a:defRPr sz="2000">
          <a:solidFill>
            <a:srgbClr val="000000"/>
          </a:solidFill>
          <a:latin typeface="+mn-lt"/>
          <a:ea typeface="ヒラギノ角ゴ Pro W3" pitchFamily="-112" charset="-128"/>
          <a:cs typeface="ヒラギノ角ゴ Pro W3" charset="0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75"/>
        </a:spcAft>
        <a:buClr>
          <a:srgbClr val="000000"/>
        </a:buClr>
        <a:buSzPct val="45000"/>
        <a:buFont typeface="StarBats" charset="0"/>
        <a:buChar char="&quot;"/>
        <a:defRPr sz="2000">
          <a:solidFill>
            <a:srgbClr val="000000"/>
          </a:solidFill>
          <a:latin typeface="+mn-lt"/>
          <a:ea typeface="ヒラギノ角ゴ Pro W3" pitchFamily="-112" charset="-128"/>
          <a:cs typeface="ヒラギノ角ゴ Pro W3" charset="0"/>
        </a:defRPr>
      </a:lvl5pPr>
      <a:lvl6pPr marL="2616200" indent="-215900" algn="l" defTabSz="457200" rtl="0" eaLnBrk="0" fontAlgn="base" hangingPunct="0">
        <a:spcBef>
          <a:spcPct val="0"/>
        </a:spcBef>
        <a:spcAft>
          <a:spcPts val="275"/>
        </a:spcAft>
        <a:buClr>
          <a:srgbClr val="000000"/>
        </a:buClr>
        <a:buSzPct val="45000"/>
        <a:buFont typeface="StarBats" charset="0"/>
        <a:buChar char="&quot;"/>
        <a:defRPr sz="2000">
          <a:solidFill>
            <a:srgbClr val="000000"/>
          </a:solidFill>
          <a:latin typeface="+mn-lt"/>
          <a:ea typeface="ヒラギノ角ゴ Pro W3" pitchFamily="-112" charset="-128"/>
        </a:defRPr>
      </a:lvl6pPr>
      <a:lvl7pPr marL="3073400" indent="-215900" algn="l" defTabSz="457200" rtl="0" eaLnBrk="0" fontAlgn="base" hangingPunct="0">
        <a:spcBef>
          <a:spcPct val="0"/>
        </a:spcBef>
        <a:spcAft>
          <a:spcPts val="275"/>
        </a:spcAft>
        <a:buClr>
          <a:srgbClr val="000000"/>
        </a:buClr>
        <a:buSzPct val="45000"/>
        <a:buFont typeface="StarBats" charset="0"/>
        <a:buChar char="&quot;"/>
        <a:defRPr sz="2000">
          <a:solidFill>
            <a:srgbClr val="000000"/>
          </a:solidFill>
          <a:latin typeface="+mn-lt"/>
          <a:ea typeface="ヒラギノ角ゴ Pro W3" pitchFamily="-112" charset="-128"/>
        </a:defRPr>
      </a:lvl7pPr>
      <a:lvl8pPr marL="3530600" indent="-215900" algn="l" defTabSz="457200" rtl="0" eaLnBrk="0" fontAlgn="base" hangingPunct="0">
        <a:spcBef>
          <a:spcPct val="0"/>
        </a:spcBef>
        <a:spcAft>
          <a:spcPts val="275"/>
        </a:spcAft>
        <a:buClr>
          <a:srgbClr val="000000"/>
        </a:buClr>
        <a:buSzPct val="45000"/>
        <a:buFont typeface="StarBats" charset="0"/>
        <a:buChar char="&quot;"/>
        <a:defRPr sz="2000">
          <a:solidFill>
            <a:srgbClr val="000000"/>
          </a:solidFill>
          <a:latin typeface="+mn-lt"/>
          <a:ea typeface="ヒラギノ角ゴ Pro W3" pitchFamily="-112" charset="-128"/>
        </a:defRPr>
      </a:lvl8pPr>
      <a:lvl9pPr marL="3987800" indent="-215900" algn="l" defTabSz="457200" rtl="0" eaLnBrk="0" fontAlgn="base" hangingPunct="0">
        <a:spcBef>
          <a:spcPct val="0"/>
        </a:spcBef>
        <a:spcAft>
          <a:spcPts val="275"/>
        </a:spcAft>
        <a:buClr>
          <a:srgbClr val="000000"/>
        </a:buClr>
        <a:buSzPct val="45000"/>
        <a:buFont typeface="StarBats" charset="0"/>
        <a:buChar char="&quot;"/>
        <a:defRPr sz="2000">
          <a:solidFill>
            <a:srgbClr val="000000"/>
          </a:solidFill>
          <a:latin typeface="+mn-lt"/>
          <a:ea typeface="ヒラギノ角ゴ Pro W3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2541588" y="620713"/>
            <a:ext cx="54689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Helvetica" charset="0"/>
              </a:rPr>
              <a:t>How to Write an </a:t>
            </a:r>
            <a:r>
              <a:rPr lang="en-US" sz="3600" dirty="0" err="1">
                <a:latin typeface="Helvetica" charset="0"/>
              </a:rPr>
              <a:t>Abstact</a:t>
            </a:r>
            <a:endParaRPr lang="en-US" sz="3600" dirty="0">
              <a:latin typeface="Helvetica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1685925" y="2181225"/>
            <a:ext cx="7315200" cy="352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The </a:t>
            </a:r>
            <a:r>
              <a:rPr lang="en-US" sz="2800" u="sng" dirty="0">
                <a:solidFill>
                  <a:srgbClr val="FF0000"/>
                </a:solidFill>
                <a:latin typeface="Helvetica" charset="0"/>
              </a:rPr>
              <a:t>purpose</a:t>
            </a: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 of an abstract:</a:t>
            </a:r>
          </a:p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	to sell your talk or paper</a:t>
            </a: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endParaRPr lang="en-US" sz="2800" dirty="0">
              <a:solidFill>
                <a:srgbClr val="6E4D13"/>
              </a:solidFill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6E4D13"/>
                </a:solidFill>
                <a:latin typeface="Helvetica" charset="0"/>
              </a:rPr>
              <a:t>The abstract must convince the reader to</a:t>
            </a: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6E4D13"/>
                </a:solidFill>
                <a:latin typeface="Helvetica" charset="0"/>
              </a:rPr>
              <a:t>keep reading or to attend your talk.</a:t>
            </a: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endParaRPr lang="en-US" sz="2800" dirty="0">
              <a:solidFill>
                <a:srgbClr val="6E4D13"/>
              </a:solidFill>
              <a:latin typeface="Helvetica" charset="0"/>
            </a:endParaRP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litho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941388"/>
            <a:ext cx="9915525" cy="56594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90875" y="504825"/>
            <a:ext cx="39798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More to Consider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5325" y="1800225"/>
            <a:ext cx="869632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Title: Should be clear and informative, while containing all the key information</a:t>
            </a:r>
          </a:p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Meet the word count limitation (use all the space)</a:t>
            </a:r>
          </a:p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References: Use only if your work specifically addresses results from a previous paper</a:t>
            </a:r>
          </a:p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Never say “results of the study will be discussed”</a:t>
            </a:r>
          </a:p>
          <a:p>
            <a:pPr>
              <a:spcAft>
                <a:spcPts val="800"/>
              </a:spcAft>
              <a:defRPr/>
            </a:pPr>
            <a:endParaRPr lang="en-US" dirty="0">
              <a:solidFill>
                <a:srgbClr val="008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06650" y="504825"/>
            <a:ext cx="55483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Keywords / Key-phrases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5325" y="1570038"/>
            <a:ext cx="8696325" cy="335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Think of ~6 keywords or phrases and make sure they appear in your abstract.</a:t>
            </a:r>
          </a:p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Computers search on words, so you want to make sure your abstract shows up</a:t>
            </a:r>
          </a:p>
          <a:p>
            <a:pPr marL="514350" indent="-514350">
              <a:spcAft>
                <a:spcPts val="800"/>
              </a:spcAft>
              <a:buFont typeface="Arial" charset="0"/>
              <a:buAutoNum type="arabicPeriod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“Keywords” are used for index searches (and to assign reviewers)</a:t>
            </a:r>
          </a:p>
          <a:p>
            <a:pPr>
              <a:defRPr/>
            </a:pPr>
            <a:endParaRPr lang="en-US" dirty="0">
              <a:solidFill>
                <a:srgbClr val="008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42925" y="581025"/>
            <a:ext cx="9067800" cy="649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Helvetica" charset="0"/>
              </a:rPr>
              <a:t>Assignment for Next Week</a:t>
            </a:r>
          </a:p>
          <a:p>
            <a:pPr>
              <a:defRPr/>
            </a:pPr>
            <a:endParaRPr lang="en-US" sz="3600" dirty="0">
              <a:latin typeface="Helvetica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2800" dirty="0">
                <a:latin typeface="Helvetica" charset="0"/>
              </a:rPr>
              <a:t>Read all </a:t>
            </a:r>
            <a:r>
              <a:rPr lang="en-US" sz="2800" dirty="0" smtClean="0">
                <a:latin typeface="Helvetica" charset="0"/>
              </a:rPr>
              <a:t>four papers</a:t>
            </a:r>
            <a:r>
              <a:rPr lang="en-US" sz="2800" dirty="0">
                <a:latin typeface="Helvetica" charset="0"/>
              </a:rPr>
              <a:t>:</a:t>
            </a: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Helvetica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Abrupt Climate Change (</a:t>
            </a:r>
            <a:r>
              <a:rPr lang="en-US" dirty="0">
                <a:solidFill>
                  <a:srgbClr val="0000FF"/>
                </a:solidFill>
                <a:latin typeface="Helvetica" charset="0"/>
              </a:rPr>
              <a:t>by 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Alley)</a:t>
            </a:r>
            <a:endParaRPr lang="en-US" dirty="0">
              <a:solidFill>
                <a:srgbClr val="0000FF"/>
              </a:solidFill>
              <a:latin typeface="Helvetica" charset="0"/>
            </a:endParaRP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Helvetica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Ocean Acidification (</a:t>
            </a:r>
            <a:r>
              <a:rPr lang="en-US" dirty="0">
                <a:solidFill>
                  <a:srgbClr val="0000FF"/>
                </a:solidFill>
                <a:latin typeface="Helvetica" charset="0"/>
              </a:rPr>
              <a:t>by </a:t>
            </a:r>
            <a:r>
              <a:rPr lang="en-US" dirty="0" err="1" smtClean="0">
                <a:solidFill>
                  <a:srgbClr val="0000FF"/>
                </a:solidFill>
                <a:latin typeface="Helvetica" charset="0"/>
              </a:rPr>
              <a:t>Doney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)</a:t>
            </a:r>
            <a:endParaRPr lang="en-US" dirty="0">
              <a:solidFill>
                <a:srgbClr val="0000FF"/>
              </a:solidFill>
              <a:latin typeface="Helvetica" charset="0"/>
            </a:endParaRP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Helvetica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Sculpting the Earth from the Inside Out (by </a:t>
            </a:r>
            <a:r>
              <a:rPr lang="en-US" dirty="0" err="1" smtClean="0">
                <a:solidFill>
                  <a:srgbClr val="0000FF"/>
                </a:solidFill>
                <a:latin typeface="Helvetica" charset="0"/>
              </a:rPr>
              <a:t>Gurnis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)</a:t>
            </a:r>
            <a:endParaRPr lang="en-US" dirty="0">
              <a:solidFill>
                <a:srgbClr val="0000FF"/>
              </a:solidFill>
              <a:latin typeface="Helvetica" charset="0"/>
            </a:endParaRP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Helvetica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Snowball Earth (</a:t>
            </a:r>
            <a:r>
              <a:rPr lang="en-US" dirty="0">
                <a:solidFill>
                  <a:srgbClr val="0000FF"/>
                </a:solidFill>
                <a:latin typeface="Helvetica" charset="0"/>
              </a:rPr>
              <a:t>by 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Hoffman &amp; </a:t>
            </a:r>
            <a:r>
              <a:rPr lang="en-US" dirty="0" err="1" smtClean="0">
                <a:solidFill>
                  <a:srgbClr val="0000FF"/>
                </a:solidFill>
                <a:latin typeface="Helvetica" charset="0"/>
              </a:rPr>
              <a:t>Schrag</a:t>
            </a:r>
            <a:r>
              <a:rPr lang="en-US" dirty="0" smtClean="0">
                <a:solidFill>
                  <a:srgbClr val="0000FF"/>
                </a:solidFill>
                <a:latin typeface="Helvetica" charset="0"/>
              </a:rPr>
              <a:t>)</a:t>
            </a:r>
            <a:endParaRPr lang="en-US" dirty="0">
              <a:solidFill>
                <a:srgbClr val="0000FF"/>
              </a:solidFill>
              <a:latin typeface="Helvetica" charset="0"/>
            </a:endParaRPr>
          </a:p>
          <a:p>
            <a:pPr>
              <a:defRPr/>
            </a:pPr>
            <a:endParaRPr lang="en-US" dirty="0">
              <a:solidFill>
                <a:srgbClr val="0000FF"/>
              </a:solidFill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</a:rPr>
              <a:t>2. Write an abstract for one paper with your group</a:t>
            </a:r>
          </a:p>
          <a:p>
            <a:pPr>
              <a:defRPr/>
            </a:pPr>
            <a:r>
              <a:rPr lang="en-US" sz="2800" dirty="0">
                <a:latin typeface="Helvetica" charset="0"/>
              </a:rPr>
              <a:t>		</a:t>
            </a:r>
            <a:r>
              <a:rPr lang="en-US" sz="2800">
                <a:latin typeface="Helvetica" charset="0"/>
              </a:rPr>
              <a:t>(</a:t>
            </a:r>
            <a:r>
              <a:rPr lang="en-US" sz="2800" smtClean="0">
                <a:latin typeface="Helvetica" charset="0"/>
              </a:rPr>
              <a:t>200 </a:t>
            </a:r>
            <a:r>
              <a:rPr lang="en-US" sz="2800" dirty="0">
                <a:latin typeface="Helvetica" charset="0"/>
              </a:rPr>
              <a:t>word limit).</a:t>
            </a:r>
          </a:p>
          <a:p>
            <a:pPr>
              <a:defRPr/>
            </a:pPr>
            <a:endParaRPr lang="en-US" sz="2800" dirty="0"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</a:rPr>
              <a:t>3. e-mail me your group abstract by Thursday Noon.</a:t>
            </a:r>
          </a:p>
          <a:p>
            <a:pPr>
              <a:defRPr/>
            </a:pPr>
            <a:endParaRPr lang="en-US" sz="2800" dirty="0"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</a:rPr>
              <a:t>4. We will discuss the abstracts next week.</a:t>
            </a:r>
          </a:p>
          <a:p>
            <a:pPr>
              <a:defRPr/>
            </a:pPr>
            <a:endParaRPr lang="en-US" sz="2800" dirty="0">
              <a:solidFill>
                <a:srgbClr val="000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24125" y="504825"/>
            <a:ext cx="531336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 algn="ctr">
              <a:defRPr/>
            </a:pPr>
            <a:r>
              <a:rPr lang="en-US" sz="2800" dirty="0">
                <a:latin typeface="Helvetica" charset="0"/>
              </a:rPr>
              <a:t>Each should be 1-2 sentences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95325" y="1266825"/>
            <a:ext cx="8696325" cy="448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1. Motivation:</a:t>
            </a: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>
                <a:solidFill>
                  <a:srgbClr val="FF0000"/>
                </a:solidFill>
                <a:latin typeface="Helvetica" charset="0"/>
                <a:sym typeface="Wingdings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Why do we care about this topic or problem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This section should mention:</a:t>
            </a: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</a:t>
            </a:r>
            <a:r>
              <a:rPr lang="en-US" sz="2800" dirty="0">
                <a:solidFill>
                  <a:srgbClr val="0080FF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800" dirty="0">
                <a:solidFill>
                  <a:srgbClr val="0080FF"/>
                </a:solidFill>
                <a:latin typeface="Helvetica" charset="0"/>
                <a:sym typeface="Wingdings"/>
              </a:rPr>
              <a:t> </a:t>
            </a: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the importance of the work</a:t>
            </a: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</a:t>
            </a:r>
            <a:r>
              <a:rPr lang="en-US" sz="2800" dirty="0">
                <a:solidFill>
                  <a:srgbClr val="0080FF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800" dirty="0">
                <a:solidFill>
                  <a:srgbClr val="0080FF"/>
                </a:solidFill>
                <a:latin typeface="Helvetica" charset="0"/>
                <a:sym typeface="Wingdings"/>
              </a:rPr>
              <a:t> </a:t>
            </a: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the challenges to further advancement</a:t>
            </a: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</a:t>
            </a:r>
            <a:r>
              <a:rPr lang="en-US" sz="2800" dirty="0">
                <a:solidFill>
                  <a:srgbClr val="0080FF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800" dirty="0">
                <a:solidFill>
                  <a:srgbClr val="0080FF"/>
                </a:solidFill>
                <a:latin typeface="Helvetica" charset="0"/>
                <a:sym typeface="Wingdings"/>
              </a:rPr>
              <a:t> </a:t>
            </a: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the work’s impact if successful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24125" y="504825"/>
            <a:ext cx="531336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 algn="ctr">
              <a:defRPr/>
            </a:pPr>
            <a:r>
              <a:rPr lang="en-US" sz="2800" dirty="0">
                <a:latin typeface="Helvetica" charset="0"/>
              </a:rPr>
              <a:t>Each should be 1-2 sentences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95325" y="1266825"/>
            <a:ext cx="8696325" cy="491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2. Problem Statement</a:t>
            </a: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è"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What problem are you trying to solve?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What is the scope of your work?</a:t>
            </a: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(a specific situation or general approach?)</a:t>
            </a: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Be careful not to use too much jargon.</a:t>
            </a: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The problem might come before motivation</a:t>
            </a:r>
          </a:p>
          <a:p>
            <a:pPr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(if the problem is obviously important)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24125" y="504825"/>
            <a:ext cx="531336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 algn="ctr">
              <a:defRPr/>
            </a:pPr>
            <a:r>
              <a:rPr lang="en-US" sz="2800" dirty="0">
                <a:latin typeface="Helvetica" charset="0"/>
              </a:rPr>
              <a:t>Each should be 1-2 sentences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95325" y="1266825"/>
            <a:ext cx="8696325" cy="491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3. Approach</a:t>
            </a: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Helvetica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>
                <a:solidFill>
                  <a:srgbClr val="FF0000"/>
                </a:solidFill>
                <a:latin typeface="Helvetica" charset="0"/>
                <a:sym typeface="Wingdings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What did you do to solve the problem?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Did you develop new methods or models, or collect new data?</a:t>
            </a: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What is the extent of your work? (which factors did you consider and which did you ignore?)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24125" y="504825"/>
            <a:ext cx="531336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 algn="ctr">
              <a:defRPr/>
            </a:pPr>
            <a:r>
              <a:rPr lang="en-US" sz="2800" dirty="0">
                <a:latin typeface="Helvetica" charset="0"/>
              </a:rPr>
              <a:t>Each should be 1-2 sentences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95325" y="1266825"/>
            <a:ext cx="9067800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4. Results</a:t>
            </a: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è"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What is the answer?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Be as quantitative as possible (avoid “very”, “small”, “significant”)</a:t>
            </a: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Be careful not to let your numbers/results become misinterpreted (the abstract might becomes a permanent record of your work!)</a:t>
            </a:r>
          </a:p>
          <a:p>
            <a:pPr>
              <a:defRPr/>
            </a:pPr>
            <a:endParaRPr lang="en-US" dirty="0">
              <a:solidFill>
                <a:srgbClr val="008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2524125" y="504825"/>
            <a:ext cx="531336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 algn="ctr">
              <a:defRPr/>
            </a:pPr>
            <a:r>
              <a:rPr lang="en-US" sz="2800" dirty="0">
                <a:latin typeface="Helvetica" charset="0"/>
              </a:rPr>
              <a:t>Each should be 1-2 sentences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695325" y="1266825"/>
            <a:ext cx="8696325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  <a:defRPr/>
            </a:pPr>
            <a:endParaRPr lang="en-US" sz="2800" dirty="0">
              <a:latin typeface="Helvetica" charset="0"/>
            </a:endParaRPr>
          </a:p>
          <a:p>
            <a:pPr marL="457200" indent="-457200">
              <a:lnSpc>
                <a:spcPct val="12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		</a:t>
            </a:r>
          </a:p>
          <a:p>
            <a:pPr marL="457200" indent="-457200">
              <a:buFont typeface="Arial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5. Conclusions</a:t>
            </a:r>
          </a:p>
          <a:p>
            <a:pPr marL="457200" indent="-457200"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è"/>
              <a:defRPr/>
            </a:pPr>
            <a:r>
              <a:rPr lang="en-US" sz="2800" dirty="0">
                <a:solidFill>
                  <a:srgbClr val="FF0000"/>
                </a:solidFill>
                <a:latin typeface="Helvetica" charset="0"/>
              </a:rPr>
              <a:t>What are the implications of your answer?</a:t>
            </a:r>
          </a:p>
          <a:p>
            <a:pPr>
              <a:defRPr/>
            </a:pPr>
            <a:endParaRPr lang="en-US" sz="2800" dirty="0">
              <a:solidFill>
                <a:srgbClr val="0080FF"/>
              </a:solidFill>
              <a:latin typeface="Helvetica" charset="0"/>
            </a:endParaRP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Are your results generally applicable, or only in particular cases?</a:t>
            </a:r>
          </a:p>
          <a:p>
            <a:pPr marL="457200" indent="-457200">
              <a:buFont typeface="Wingdings" charset="0"/>
              <a:buChar char=""/>
              <a:defRPr/>
            </a:pPr>
            <a:r>
              <a:rPr lang="en-US" sz="2800" dirty="0">
                <a:solidFill>
                  <a:srgbClr val="0080FF"/>
                </a:solidFill>
                <a:latin typeface="Helvetica" charset="0"/>
              </a:rPr>
              <a:t>What other studies are affected by your work?</a:t>
            </a:r>
            <a:endParaRPr lang="en-US" dirty="0">
              <a:solidFill>
                <a:srgbClr val="0080FF"/>
              </a:solidFill>
              <a:latin typeface="Helvetica" charset="0"/>
            </a:endParaRPr>
          </a:p>
          <a:p>
            <a:pPr>
              <a:defRPr/>
            </a:pPr>
            <a:endParaRPr lang="en-US" dirty="0">
              <a:solidFill>
                <a:srgbClr val="0080FF"/>
              </a:solidFill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6725" y="1038225"/>
            <a:ext cx="4708525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Helvetica" charset="0"/>
              </a:rPr>
              <a:t>Parts of an Abstract:</a:t>
            </a:r>
          </a:p>
          <a:p>
            <a:pPr>
              <a:defRPr/>
            </a:pPr>
            <a:endParaRPr lang="en-US" sz="3600" dirty="0">
              <a:solidFill>
                <a:srgbClr val="FF0000"/>
              </a:solidFill>
              <a:latin typeface="Helvetica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F0000"/>
                </a:solidFill>
                <a:latin typeface="Helvetica" charset="0"/>
              </a:rPr>
              <a:t>Motivation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F0000"/>
                </a:solidFill>
                <a:latin typeface="Helvetica" charset="0"/>
              </a:rPr>
              <a:t>Problem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F0000"/>
                </a:solidFill>
                <a:latin typeface="Helvetica" charset="0"/>
              </a:rPr>
              <a:t>Approach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F0000"/>
                </a:solidFill>
                <a:latin typeface="Helvetica" charset="0"/>
              </a:rPr>
              <a:t>Results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F0000"/>
                </a:solidFill>
                <a:latin typeface="Helvetica" charset="0"/>
              </a:rPr>
              <a:t>Conclusions</a:t>
            </a:r>
          </a:p>
        </p:txBody>
      </p:sp>
      <p:sp>
        <p:nvSpPr>
          <p:cNvPr id="9218" name="Freeform 30"/>
          <p:cNvSpPr>
            <a:spLocks/>
          </p:cNvSpPr>
          <p:nvPr/>
        </p:nvSpPr>
        <p:spPr bwMode="auto">
          <a:xfrm>
            <a:off x="3762375" y="2409825"/>
            <a:ext cx="1090613" cy="606425"/>
          </a:xfrm>
          <a:custGeom>
            <a:avLst/>
            <a:gdLst>
              <a:gd name="T0" fmla="*/ 0 w 1090074"/>
              <a:gd name="T1" fmla="*/ 0 h 606543"/>
              <a:gd name="T2" fmla="*/ 1090601 w 1090074"/>
              <a:gd name="T3" fmla="*/ 319564 h 606543"/>
              <a:gd name="T4" fmla="*/ 18964 w 1090074"/>
              <a:gd name="T5" fmla="*/ 606425 h 6065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90074" h="606543">
                <a:moveTo>
                  <a:pt x="0" y="0"/>
                </a:moveTo>
                <a:cubicBezTo>
                  <a:pt x="500769" y="78543"/>
                  <a:pt x="1086903" y="218536"/>
                  <a:pt x="1090062" y="319626"/>
                </a:cubicBezTo>
                <a:cubicBezTo>
                  <a:pt x="1093221" y="420716"/>
                  <a:pt x="519333" y="515178"/>
                  <a:pt x="18955" y="606543"/>
                </a:cubicBezTo>
              </a:path>
            </a:pathLst>
          </a:custGeom>
          <a:noFill/>
          <a:ln w="57150" cmpd="sng">
            <a:solidFill>
              <a:srgbClr val="0000FF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" name="TextBox 31"/>
          <p:cNvSpPr txBox="1">
            <a:spLocks noChangeArrowheads="1"/>
          </p:cNvSpPr>
          <p:nvPr/>
        </p:nvSpPr>
        <p:spPr bwMode="auto">
          <a:xfrm>
            <a:off x="4962525" y="2409825"/>
            <a:ext cx="207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Helvetica" charset="0"/>
                <a:cs typeface="Helvetica" charset="0"/>
              </a:rPr>
              <a:t>Big Picture</a:t>
            </a:r>
          </a:p>
        </p:txBody>
      </p:sp>
      <p:sp>
        <p:nvSpPr>
          <p:cNvPr id="9220" name="Freeform 32"/>
          <p:cNvSpPr>
            <a:spLocks/>
          </p:cNvSpPr>
          <p:nvPr/>
        </p:nvSpPr>
        <p:spPr bwMode="auto">
          <a:xfrm>
            <a:off x="3533775" y="3552825"/>
            <a:ext cx="1090613" cy="606425"/>
          </a:xfrm>
          <a:custGeom>
            <a:avLst/>
            <a:gdLst>
              <a:gd name="T0" fmla="*/ 0 w 1090074"/>
              <a:gd name="T1" fmla="*/ 0 h 606543"/>
              <a:gd name="T2" fmla="*/ 1090601 w 1090074"/>
              <a:gd name="T3" fmla="*/ 319564 h 606543"/>
              <a:gd name="T4" fmla="*/ 18964 w 1090074"/>
              <a:gd name="T5" fmla="*/ 606425 h 6065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90074" h="606543">
                <a:moveTo>
                  <a:pt x="0" y="0"/>
                </a:moveTo>
                <a:cubicBezTo>
                  <a:pt x="500769" y="78543"/>
                  <a:pt x="1086903" y="218536"/>
                  <a:pt x="1090062" y="319626"/>
                </a:cubicBezTo>
                <a:cubicBezTo>
                  <a:pt x="1093221" y="420716"/>
                  <a:pt x="519333" y="515178"/>
                  <a:pt x="18955" y="606543"/>
                </a:cubicBezTo>
              </a:path>
            </a:pathLst>
          </a:custGeom>
          <a:noFill/>
          <a:ln w="57150" cmpd="sng">
            <a:solidFill>
              <a:srgbClr val="0000FF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Box 33"/>
          <p:cNvSpPr txBox="1">
            <a:spLocks noChangeArrowheads="1"/>
          </p:cNvSpPr>
          <p:nvPr/>
        </p:nvSpPr>
        <p:spPr bwMode="auto">
          <a:xfrm>
            <a:off x="4733925" y="3552825"/>
            <a:ext cx="3935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Helvetica" charset="0"/>
                <a:cs typeface="Helvetica" charset="0"/>
              </a:rPr>
              <a:t>Specific to your study</a:t>
            </a:r>
          </a:p>
        </p:txBody>
      </p:sp>
      <p:sp>
        <p:nvSpPr>
          <p:cNvPr id="9222" name="TextBox 34"/>
          <p:cNvSpPr txBox="1">
            <a:spLocks noChangeArrowheads="1"/>
          </p:cNvSpPr>
          <p:nvPr/>
        </p:nvSpPr>
        <p:spPr bwMode="auto">
          <a:xfrm>
            <a:off x="5191125" y="4391025"/>
            <a:ext cx="3775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Helvetica" charset="0"/>
                <a:cs typeface="Helvetica" charset="0"/>
              </a:rPr>
              <a:t>Return to Big Picture</a:t>
            </a:r>
          </a:p>
        </p:txBody>
      </p:sp>
      <p:cxnSp>
        <p:nvCxnSpPr>
          <p:cNvPr id="9223" name="Straight Arrow Connector 36"/>
          <p:cNvCxnSpPr>
            <a:cxnSpLocks noChangeShapeType="1"/>
          </p:cNvCxnSpPr>
          <p:nvPr/>
        </p:nvCxnSpPr>
        <p:spPr bwMode="auto">
          <a:xfrm flipH="1">
            <a:off x="4124325" y="4695825"/>
            <a:ext cx="990600" cy="0"/>
          </a:xfrm>
          <a:prstGeom prst="straightConnector1">
            <a:avLst/>
          </a:prstGeom>
          <a:noFill/>
          <a:ln w="5715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735138"/>
            <a:ext cx="9915525" cy="5537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natur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200025"/>
            <a:ext cx="5495925" cy="1397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2" descr="goodab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83213"/>
            <a:ext cx="9610725" cy="1441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4" descr="badab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57250"/>
            <a:ext cx="9610725" cy="3914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10629</TotalTime>
  <Words>203</Words>
  <Application>Microsoft Macintosh PowerPoint</Application>
  <PresentationFormat>Custom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Clint Conrad</cp:lastModifiedBy>
  <cp:revision>203</cp:revision>
  <cp:lastPrinted>2005-12-04T20:35:39Z</cp:lastPrinted>
  <dcterms:created xsi:type="dcterms:W3CDTF">2010-09-22T03:36:19Z</dcterms:created>
  <dcterms:modified xsi:type="dcterms:W3CDTF">2016-01-30T00:31:02Z</dcterms:modified>
</cp:coreProperties>
</file>