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65" r:id="rId4"/>
    <p:sldId id="272" r:id="rId5"/>
    <p:sldId id="267" r:id="rId6"/>
    <p:sldId id="266" r:id="rId7"/>
    <p:sldId id="268" r:id="rId8"/>
    <p:sldId id="273" r:id="rId9"/>
    <p:sldId id="259" r:id="rId10"/>
    <p:sldId id="269" r:id="rId11"/>
    <p:sldId id="270" r:id="rId12"/>
    <p:sldId id="260" r:id="rId13"/>
    <p:sldId id="261" r:id="rId14"/>
    <p:sldId id="262" r:id="rId15"/>
    <p:sldId id="263" r:id="rId16"/>
    <p:sldId id="264" r:id="rId17"/>
    <p:sldId id="271" r:id="rId18"/>
    <p:sldId id="289" r:id="rId19"/>
    <p:sldId id="299" r:id="rId20"/>
    <p:sldId id="297" r:id="rId21"/>
    <p:sldId id="300" r:id="rId22"/>
    <p:sldId id="301" r:id="rId23"/>
    <p:sldId id="302" r:id="rId24"/>
    <p:sldId id="303" r:id="rId25"/>
    <p:sldId id="305" r:id="rId26"/>
    <p:sldId id="304" r:id="rId27"/>
    <p:sldId id="298" r:id="rId28"/>
  </p:sldIdLst>
  <p:sldSz cx="10077450" cy="7562850"/>
  <p:notesSz cx="7778750" cy="100647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00"/>
    <a:srgbClr val="6E4D13"/>
    <a:srgbClr val="0000FF"/>
    <a:srgbClr val="0080FF"/>
    <a:srgbClr val="804000"/>
    <a:srgbClr val="FF0000"/>
    <a:srgbClr val="FFF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048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9088" y="1006475"/>
            <a:ext cx="4597400" cy="3448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91075"/>
            <a:ext cx="5411787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72913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-112" charset="0"/>
        <a:ea typeface="ヒラギノ角ゴ Pro W3" pitchFamily="-112" charset="-128"/>
        <a:cs typeface="ヒラギノ角ゴ Pro W3" pitchFamily="-112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-112" charset="0"/>
        <a:ea typeface="ヒラギノ角ゴ Pro W3" pitchFamily="-112" charset="-128"/>
        <a:cs typeface="ヒラギノ角ゴ Pro W3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-112" charset="0"/>
        <a:ea typeface="ヒラギノ角ゴ Pro W3" pitchFamily="-112" charset="-128"/>
        <a:cs typeface="ヒラギノ角ゴ Pro W3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-112" charset="0"/>
        <a:ea typeface="ヒラギノ角ゴ Pro W3" pitchFamily="-112" charset="-128"/>
        <a:cs typeface="ヒラギノ角ゴ Pro W3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-112" charset="0"/>
        <a:ea typeface="ヒラギノ角ゴ Pro W3" pitchFamily="-112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7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765300"/>
            <a:ext cx="9070975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4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3" y="303213"/>
            <a:ext cx="2266950" cy="6453187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51625" cy="6453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5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765300"/>
            <a:ext cx="9070975" cy="499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2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1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5300"/>
            <a:ext cx="4459287" cy="499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5300"/>
            <a:ext cx="4459288" cy="499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2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4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3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14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83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0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400">
          <a:solidFill>
            <a:srgbClr val="000000"/>
          </a:solidFill>
          <a:latin typeface="+mj-lt"/>
          <a:ea typeface="ヒラギノ角ゴ Pro W3" pitchFamily="-112" charset="-128"/>
          <a:cs typeface="ヒラギノ角ゴ Pro W3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400">
          <a:solidFill>
            <a:srgbClr val="000000"/>
          </a:solidFill>
          <a:latin typeface="Times" pitchFamily="-112" charset="0"/>
          <a:ea typeface="ヒラギノ角ゴ Pro W3" pitchFamily="-112" charset="-128"/>
          <a:cs typeface="ヒラギノ角ゴ Pro W3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400">
          <a:solidFill>
            <a:srgbClr val="000000"/>
          </a:solidFill>
          <a:latin typeface="Times" pitchFamily="-112" charset="0"/>
          <a:ea typeface="ヒラギノ角ゴ Pro W3" pitchFamily="-112" charset="-128"/>
          <a:cs typeface="ヒラギノ角ゴ Pro W3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400">
          <a:solidFill>
            <a:srgbClr val="000000"/>
          </a:solidFill>
          <a:latin typeface="Times" pitchFamily="-112" charset="0"/>
          <a:ea typeface="ヒラギノ角ゴ Pro W3" pitchFamily="-112" charset="-128"/>
          <a:cs typeface="ヒラギノ角ゴ Pro W3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400">
          <a:solidFill>
            <a:srgbClr val="000000"/>
          </a:solidFill>
          <a:latin typeface="Times" pitchFamily="-112" charset="0"/>
          <a:ea typeface="ヒラギノ角ゴ Pro W3" pitchFamily="-112" charset="-128"/>
          <a:cs typeface="ヒラギノ角ゴ Pro W3" pitchFamily="-112" charset="-128"/>
        </a:defRPr>
      </a:lvl5pPr>
      <a:lvl6pPr marL="1897063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400">
          <a:solidFill>
            <a:srgbClr val="000000"/>
          </a:solidFill>
          <a:latin typeface="Times New Roman" pitchFamily="-112" charset="0"/>
          <a:ea typeface="ヒラギノ角ゴ Pro W3" pitchFamily="-112" charset="-128"/>
        </a:defRPr>
      </a:lvl6pPr>
      <a:lvl7pPr marL="2354263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400">
          <a:solidFill>
            <a:srgbClr val="000000"/>
          </a:solidFill>
          <a:latin typeface="Times New Roman" pitchFamily="-112" charset="0"/>
          <a:ea typeface="ヒラギノ角ゴ Pro W3" pitchFamily="-112" charset="-128"/>
        </a:defRPr>
      </a:lvl7pPr>
      <a:lvl8pPr marL="2811463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400">
          <a:solidFill>
            <a:srgbClr val="000000"/>
          </a:solidFill>
          <a:latin typeface="Times New Roman" pitchFamily="-112" charset="0"/>
          <a:ea typeface="ヒラギノ角ゴ Pro W3" pitchFamily="-112" charset="-128"/>
        </a:defRPr>
      </a:lvl8pPr>
      <a:lvl9pPr marL="3268663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400">
          <a:solidFill>
            <a:srgbClr val="000000"/>
          </a:solidFill>
          <a:latin typeface="Times New Roman" pitchFamily="-112" charset="0"/>
          <a:ea typeface="ヒラギノ角ゴ Pro W3" pitchFamily="-112" charset="-128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ts val="1413"/>
        </a:spcAft>
        <a:buClr>
          <a:srgbClr val="000000"/>
        </a:buClr>
        <a:buSzPct val="45000"/>
        <a:buFont typeface="StarBats" charset="0"/>
        <a:buChar char="&quot;"/>
        <a:defRPr sz="3200">
          <a:solidFill>
            <a:srgbClr val="000000"/>
          </a:solidFill>
          <a:latin typeface="+mn-lt"/>
          <a:ea typeface="ヒラギノ角ゴ Pro W3" pitchFamily="-112" charset="-128"/>
          <a:cs typeface="ヒラギノ角ゴ Pro W3" pitchFamily="-112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ts val="1125"/>
        </a:spcAft>
        <a:buClr>
          <a:srgbClr val="000000"/>
        </a:buClr>
        <a:buSzPct val="75000"/>
        <a:buFont typeface="StarBats" charset="0"/>
        <a:buChar char=""/>
        <a:defRPr sz="2800">
          <a:solidFill>
            <a:srgbClr val="000000"/>
          </a:solidFill>
          <a:latin typeface="+mn-lt"/>
          <a:ea typeface="ヒラギノ角ゴ Pro W3" pitchFamily="-112" charset="-128"/>
          <a:cs typeface="ヒラギノ角ゴ Pro W3" charset="0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Bats" charset="0"/>
        <a:buChar char="&quot;"/>
        <a:defRPr sz="2400">
          <a:solidFill>
            <a:srgbClr val="000000"/>
          </a:solidFill>
          <a:latin typeface="+mn-lt"/>
          <a:ea typeface="ヒラギノ角ゴ Pro W3" pitchFamily="-112" charset="-128"/>
          <a:cs typeface="ヒラギノ角ゴ Pro W3" charset="0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63"/>
        </a:spcAft>
        <a:buClr>
          <a:srgbClr val="000000"/>
        </a:buClr>
        <a:buSzPct val="75000"/>
        <a:buFont typeface="StarBats" charset="0"/>
        <a:buChar char=""/>
        <a:defRPr sz="2000">
          <a:solidFill>
            <a:srgbClr val="000000"/>
          </a:solidFill>
          <a:latin typeface="+mn-lt"/>
          <a:ea typeface="ヒラギノ角ゴ Pro W3" pitchFamily="-112" charset="-128"/>
          <a:cs typeface="ヒラギノ角ゴ Pro W3" charset="0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Bats" charset="0"/>
        <a:buChar char="&quot;"/>
        <a:defRPr sz="2000">
          <a:solidFill>
            <a:srgbClr val="000000"/>
          </a:solidFill>
          <a:latin typeface="+mn-lt"/>
          <a:ea typeface="ヒラギノ角ゴ Pro W3" pitchFamily="-112" charset="-128"/>
          <a:cs typeface="ヒラギノ角ゴ Pro W3" charset="0"/>
        </a:defRPr>
      </a:lvl5pPr>
      <a:lvl6pPr marL="2616200" indent="-215900" algn="l" defTabSz="457200" rtl="0" eaLnBrk="0" fontAlgn="base" hangingPunct="0"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Bats" charset="0"/>
        <a:buChar char="&quot;"/>
        <a:defRPr sz="2000">
          <a:solidFill>
            <a:srgbClr val="000000"/>
          </a:solidFill>
          <a:latin typeface="+mn-lt"/>
          <a:ea typeface="ヒラギノ角ゴ Pro W3" pitchFamily="-112" charset="-128"/>
        </a:defRPr>
      </a:lvl6pPr>
      <a:lvl7pPr marL="3073400" indent="-215900" algn="l" defTabSz="457200" rtl="0" eaLnBrk="0" fontAlgn="base" hangingPunct="0"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Bats" charset="0"/>
        <a:buChar char="&quot;"/>
        <a:defRPr sz="2000">
          <a:solidFill>
            <a:srgbClr val="000000"/>
          </a:solidFill>
          <a:latin typeface="+mn-lt"/>
          <a:ea typeface="ヒラギノ角ゴ Pro W3" pitchFamily="-112" charset="-128"/>
        </a:defRPr>
      </a:lvl7pPr>
      <a:lvl8pPr marL="3530600" indent="-215900" algn="l" defTabSz="457200" rtl="0" eaLnBrk="0" fontAlgn="base" hangingPunct="0"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Bats" charset="0"/>
        <a:buChar char="&quot;"/>
        <a:defRPr sz="2000">
          <a:solidFill>
            <a:srgbClr val="000000"/>
          </a:solidFill>
          <a:latin typeface="+mn-lt"/>
          <a:ea typeface="ヒラギノ角ゴ Pro W3" pitchFamily="-112" charset="-128"/>
        </a:defRPr>
      </a:lvl8pPr>
      <a:lvl9pPr marL="3987800" indent="-215900" algn="l" defTabSz="457200" rtl="0" eaLnBrk="0" fontAlgn="base" hangingPunct="0"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Bats" charset="0"/>
        <a:buChar char="&quot;"/>
        <a:defRPr sz="2000">
          <a:solidFill>
            <a:srgbClr val="000000"/>
          </a:solidFill>
          <a:latin typeface="+mn-lt"/>
          <a:ea typeface="ヒラギノ角ゴ Pro W3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hyperlink" Target="http://www.soest.hawaii.edu/GG/FACULTY/conrad/classes/GG610_S16/GG610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GG6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43025"/>
            <a:ext cx="5867400" cy="2814637"/>
          </a:xfrm>
          <a:prstGeom prst="rect">
            <a:avLst/>
          </a:prstGeom>
          <a:noFill/>
          <a:ln w="25400">
            <a:solidFill>
              <a:srgbClr val="6E4D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740543" y="200025"/>
            <a:ext cx="8864652" cy="15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en-US" sz="2800" dirty="0">
                <a:latin typeface="Helvetica" charset="0"/>
                <a:ea typeface="MS Mincho" charset="0"/>
                <a:cs typeface="MS Mincho" charset="0"/>
              </a:rPr>
              <a:t>Department of Geology &amp; Geophysics, </a:t>
            </a:r>
            <a:r>
              <a:rPr lang="en-US" sz="2800" dirty="0" smtClean="0">
                <a:latin typeface="Helvetica" charset="0"/>
                <a:ea typeface="MS Mincho" charset="0"/>
                <a:cs typeface="MS Mincho" charset="0"/>
              </a:rPr>
              <a:t>Spring 2016</a:t>
            </a:r>
            <a:endParaRPr lang="en-US" sz="2800" dirty="0">
              <a:latin typeface="Helvetica" charset="0"/>
              <a:ea typeface="MS Mincho" charset="0"/>
              <a:cs typeface="MS Mincho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en-US" sz="2800" dirty="0">
                <a:latin typeface="Helvetica" charset="0"/>
                <a:ea typeface="MS Mincho" charset="0"/>
                <a:cs typeface="MS Mincho" charset="0"/>
              </a:rPr>
              <a:t>GG610: Graduate Seminar</a:t>
            </a:r>
          </a:p>
          <a:p>
            <a:pPr algn="ctr">
              <a:defRPr/>
            </a:pPr>
            <a:endParaRPr lang="en-US" dirty="0">
              <a:latin typeface="Helvetica" charset="0"/>
              <a:ea typeface="MS Mincho" charset="0"/>
              <a:cs typeface="MS Mincho" charset="0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445580" y="5088255"/>
            <a:ext cx="9241345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srgbClr val="008000"/>
                </a:solidFill>
                <a:latin typeface="Helvetica" charset="0"/>
                <a:ea typeface="MS Mincho" charset="0"/>
                <a:cs typeface="MS Mincho" charset="0"/>
              </a:rPr>
              <a:t>Instructor</a:t>
            </a:r>
            <a:r>
              <a:rPr lang="en-US" dirty="0">
                <a:solidFill>
                  <a:srgbClr val="008000"/>
                </a:solidFill>
                <a:latin typeface="Helvetica" charset="0"/>
                <a:ea typeface="MS Mincho" charset="0"/>
                <a:cs typeface="MS Mincho" charset="0"/>
              </a:rPr>
              <a:t>:</a:t>
            </a:r>
          </a:p>
          <a:p>
            <a:pPr>
              <a:defRPr/>
            </a:pPr>
            <a:r>
              <a:rPr lang="en-US" dirty="0">
                <a:solidFill>
                  <a:srgbClr val="008000"/>
                </a:solidFill>
                <a:latin typeface="Helvetica" charset="0"/>
                <a:ea typeface="MS Mincho" charset="0"/>
                <a:cs typeface="MS Mincho" charset="0"/>
              </a:rPr>
              <a:t>	Clint Conrad		804 POST	</a:t>
            </a:r>
            <a:r>
              <a:rPr lang="en-US" dirty="0" err="1">
                <a:solidFill>
                  <a:srgbClr val="008000"/>
                </a:solidFill>
                <a:latin typeface="Helvetica" charset="0"/>
                <a:ea typeface="MS Mincho" charset="0"/>
                <a:cs typeface="MS Mincho" charset="0"/>
              </a:rPr>
              <a:t>clintc@hawaii.edu</a:t>
            </a:r>
            <a:endParaRPr lang="en-US" dirty="0">
              <a:solidFill>
                <a:srgbClr val="008000"/>
              </a:solidFill>
              <a:latin typeface="Helvetica" charset="0"/>
              <a:ea typeface="MS Mincho" charset="0"/>
              <a:cs typeface="MS Mincho" charset="0"/>
            </a:endParaRPr>
          </a:p>
          <a:p>
            <a:pPr>
              <a:defRPr/>
            </a:pPr>
            <a:endParaRPr lang="en-US" sz="1200" dirty="0">
              <a:latin typeface="Helvetica" charset="0"/>
              <a:ea typeface="MS Mincho" charset="0"/>
              <a:cs typeface="MS Mincho" charset="0"/>
            </a:endParaRP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Web Site (linked from Conrad’s web site):</a:t>
            </a:r>
          </a:p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latin typeface="Helvetica" charset="0"/>
                <a:hlinkClick r:id="rId3"/>
              </a:rPr>
              <a:t>http://www.soest.hawaii.edu/GG/FACULTY/conrad/classes/GG610_S16/GG610.</a:t>
            </a:r>
            <a:r>
              <a:rPr lang="en-US" sz="1800" dirty="0" smtClean="0">
                <a:solidFill>
                  <a:srgbClr val="FF0000"/>
                </a:solidFill>
                <a:latin typeface="Helvetica" charset="0"/>
                <a:hlinkClick r:id="rId3"/>
              </a:rPr>
              <a:t>html</a:t>
            </a:r>
            <a:endParaRPr lang="en-US" sz="1800" dirty="0" smtClean="0">
              <a:solidFill>
                <a:srgbClr val="FF0000"/>
              </a:solidFill>
              <a:latin typeface="Helvetica" charset="0"/>
            </a:endParaRPr>
          </a:p>
          <a:p>
            <a:pPr>
              <a:defRPr/>
            </a:pPr>
            <a:r>
              <a:rPr lang="en-US" sz="2000" dirty="0">
                <a:latin typeface="Helvetica" charset="0"/>
                <a:ea typeface="MS Mincho" charset="0"/>
                <a:cs typeface="MS Mincho" charset="0"/>
              </a:rPr>
              <a:t>	(see web site for handouts, schedule, other information)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6725" y="4314825"/>
            <a:ext cx="9211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A seminar to discuss and practice giving effective scientific presentations </a:t>
            </a:r>
            <a:endParaRPr lang="en-US" sz="2000" i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600200" y="304800"/>
            <a:ext cx="7289800" cy="529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>
                <a:latin typeface="Helvetica" charset="0"/>
              </a:rPr>
              <a:t>Format of the class: (Starting in March)</a:t>
            </a:r>
          </a:p>
          <a:p>
            <a:pPr>
              <a:defRPr/>
            </a:pPr>
            <a:endParaRPr lang="en-US" dirty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u="sng" dirty="0">
                <a:solidFill>
                  <a:srgbClr val="048817"/>
                </a:solidFill>
                <a:latin typeface="Helvetica" charset="0"/>
              </a:rPr>
              <a:t>Student Talks</a:t>
            </a:r>
            <a:r>
              <a:rPr lang="en-US" dirty="0">
                <a:solidFill>
                  <a:srgbClr val="048817"/>
                </a:solidFill>
                <a:latin typeface="Helvetica" charset="0"/>
              </a:rPr>
              <a:t> (two per week)</a:t>
            </a:r>
            <a:endParaRPr lang="en-US" u="sng" dirty="0">
              <a:solidFill>
                <a:srgbClr val="048817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  <a:sym typeface="Symbol" charset="0"/>
              </a:rPr>
              <a:t> </a:t>
            </a:r>
            <a:r>
              <a:rPr lang="en-US" dirty="0">
                <a:solidFill>
                  <a:srgbClr val="048817"/>
                </a:solidFill>
                <a:latin typeface="Helvetica" charset="0"/>
              </a:rPr>
              <a:t>Talks are 12 minutes long (AGU-style)</a:t>
            </a: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  <a:sym typeface="Symbol" charset="0"/>
              </a:rPr>
              <a:t> </a:t>
            </a:r>
            <a:r>
              <a:rPr lang="en-US" dirty="0">
                <a:solidFill>
                  <a:srgbClr val="048817"/>
                </a:solidFill>
                <a:latin typeface="Helvetica" charset="0"/>
              </a:rPr>
              <a:t>Talks are followed by ~5 minutes of questions</a:t>
            </a:r>
          </a:p>
          <a:p>
            <a:pPr>
              <a:lnSpc>
                <a:spcPct val="110000"/>
              </a:lnSpc>
              <a:defRPr/>
            </a:pPr>
            <a:endParaRPr lang="en-US" dirty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u="sng" dirty="0">
                <a:solidFill>
                  <a:srgbClr val="0080FF"/>
                </a:solidFill>
                <a:latin typeface="Helvetica" charset="0"/>
              </a:rPr>
              <a:t>Moderator Duties</a:t>
            </a:r>
            <a:r>
              <a:rPr lang="en-US" dirty="0">
                <a:solidFill>
                  <a:srgbClr val="0080FF"/>
                </a:solidFill>
                <a:latin typeface="Helvetica" charset="0"/>
              </a:rPr>
              <a:t> </a:t>
            </a:r>
            <a:r>
              <a:rPr lang="en-US" dirty="0" smtClean="0">
                <a:solidFill>
                  <a:srgbClr val="0080FF"/>
                </a:solidFill>
                <a:latin typeface="Helvetica" charset="0"/>
              </a:rPr>
              <a:t>(two per </a:t>
            </a:r>
            <a:r>
              <a:rPr lang="en-US" dirty="0">
                <a:solidFill>
                  <a:srgbClr val="0080FF"/>
                </a:solidFill>
                <a:latin typeface="Helvetica" charset="0"/>
              </a:rPr>
              <a:t>week)</a:t>
            </a:r>
            <a:endParaRPr lang="en-US" u="sng" dirty="0">
              <a:solidFill>
                <a:srgbClr val="0080FF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080FF"/>
                </a:solidFill>
                <a:latin typeface="Helvetica" charset="0"/>
                <a:sym typeface="Symbol" charset="0"/>
              </a:rPr>
              <a:t> </a:t>
            </a:r>
            <a:r>
              <a:rPr lang="en-US" dirty="0">
                <a:solidFill>
                  <a:srgbClr val="0080FF"/>
                </a:solidFill>
                <a:latin typeface="Helvetica" charset="0"/>
              </a:rPr>
              <a:t>Run the show</a:t>
            </a: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080FF"/>
                </a:solidFill>
                <a:latin typeface="Helvetica" charset="0"/>
                <a:sym typeface="Symbol" charset="0"/>
              </a:rPr>
              <a:t> </a:t>
            </a:r>
            <a:r>
              <a:rPr lang="en-US" dirty="0">
                <a:solidFill>
                  <a:srgbClr val="0080FF"/>
                </a:solidFill>
                <a:latin typeface="Helvetica" charset="0"/>
              </a:rPr>
              <a:t>Introduce the speakers</a:t>
            </a: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080FF"/>
                </a:solidFill>
                <a:latin typeface="Helvetica" charset="0"/>
                <a:sym typeface="Symbol" charset="0"/>
              </a:rPr>
              <a:t> </a:t>
            </a:r>
            <a:r>
              <a:rPr lang="en-US" dirty="0">
                <a:solidFill>
                  <a:srgbClr val="0080FF"/>
                </a:solidFill>
                <a:latin typeface="Helvetica" charset="0"/>
              </a:rPr>
              <a:t>Make sure speakers stay on time</a:t>
            </a: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080FF"/>
                </a:solidFill>
                <a:latin typeface="Helvetica" charset="0"/>
                <a:sym typeface="Symbol" charset="0"/>
              </a:rPr>
              <a:t> </a:t>
            </a:r>
            <a:r>
              <a:rPr lang="en-US" dirty="0">
                <a:solidFill>
                  <a:srgbClr val="0080FF"/>
                </a:solidFill>
                <a:latin typeface="Helvetica" charset="0"/>
              </a:rPr>
              <a:t>Manage questions</a:t>
            </a: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080FF"/>
                </a:solidFill>
                <a:latin typeface="Helvetica" charset="0"/>
                <a:sym typeface="Symbol" charset="0"/>
              </a:rPr>
              <a:t> </a:t>
            </a:r>
            <a:r>
              <a:rPr lang="en-US" dirty="0">
                <a:solidFill>
                  <a:srgbClr val="0080FF"/>
                </a:solidFill>
                <a:latin typeface="Helvetica" charset="0"/>
              </a:rPr>
              <a:t>Handle lighting and a/v equipment</a:t>
            </a:r>
          </a:p>
          <a:p>
            <a:pPr>
              <a:lnSpc>
                <a:spcPct val="110000"/>
              </a:lnSpc>
              <a:defRPr/>
            </a:pPr>
            <a:endParaRPr lang="en-US" dirty="0">
              <a:solidFill>
                <a:srgbClr val="804000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600200" y="304800"/>
            <a:ext cx="7289175" cy="691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>
                <a:latin typeface="Helvetica" charset="0"/>
              </a:rPr>
              <a:t>Format of the class: (Starting in March)</a:t>
            </a:r>
          </a:p>
          <a:p>
            <a:pPr>
              <a:defRPr/>
            </a:pPr>
            <a:endParaRPr lang="en-US" dirty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u="sng" dirty="0">
                <a:solidFill>
                  <a:srgbClr val="048817"/>
                </a:solidFill>
                <a:latin typeface="Helvetica" charset="0"/>
              </a:rPr>
              <a:t>Student Talks</a:t>
            </a:r>
            <a:r>
              <a:rPr lang="en-US" dirty="0">
                <a:solidFill>
                  <a:srgbClr val="048817"/>
                </a:solidFill>
                <a:latin typeface="Helvetica" charset="0"/>
              </a:rPr>
              <a:t> (two per week)</a:t>
            </a:r>
            <a:endParaRPr lang="en-US" u="sng" dirty="0">
              <a:solidFill>
                <a:srgbClr val="048817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  <a:sym typeface="Symbol" charset="0"/>
              </a:rPr>
              <a:t> </a:t>
            </a:r>
            <a:r>
              <a:rPr lang="en-US" dirty="0">
                <a:solidFill>
                  <a:srgbClr val="048817"/>
                </a:solidFill>
                <a:latin typeface="Helvetica" charset="0"/>
              </a:rPr>
              <a:t>Talks are 12 minutes long (AGU-style)</a:t>
            </a: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  <a:sym typeface="Symbol" charset="0"/>
              </a:rPr>
              <a:t> </a:t>
            </a:r>
            <a:r>
              <a:rPr lang="en-US" dirty="0">
                <a:solidFill>
                  <a:srgbClr val="048817"/>
                </a:solidFill>
                <a:latin typeface="Helvetica" charset="0"/>
              </a:rPr>
              <a:t>Talks are followed by </a:t>
            </a:r>
            <a:r>
              <a:rPr lang="en-US" dirty="0">
                <a:solidFill>
                  <a:srgbClr val="048817"/>
                </a:solidFill>
                <a:latin typeface="Helvetica" charset="0"/>
              </a:rPr>
              <a:t>~5 minutes of questions</a:t>
            </a:r>
            <a:endParaRPr lang="en-US" dirty="0">
              <a:solidFill>
                <a:srgbClr val="048817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endParaRPr lang="en-US" dirty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u="sng" dirty="0">
                <a:solidFill>
                  <a:srgbClr val="0080FF"/>
                </a:solidFill>
                <a:latin typeface="Helvetica" charset="0"/>
              </a:rPr>
              <a:t>Moderator Duties</a:t>
            </a:r>
            <a:r>
              <a:rPr lang="en-US" dirty="0">
                <a:solidFill>
                  <a:srgbClr val="0080FF"/>
                </a:solidFill>
                <a:latin typeface="Helvetica" charset="0"/>
              </a:rPr>
              <a:t> </a:t>
            </a:r>
            <a:r>
              <a:rPr lang="en-US" dirty="0" smtClean="0">
                <a:solidFill>
                  <a:srgbClr val="0080FF"/>
                </a:solidFill>
                <a:latin typeface="Helvetica" charset="0"/>
              </a:rPr>
              <a:t>(two per </a:t>
            </a:r>
            <a:r>
              <a:rPr lang="en-US" dirty="0">
                <a:solidFill>
                  <a:srgbClr val="0080FF"/>
                </a:solidFill>
                <a:latin typeface="Helvetica" charset="0"/>
              </a:rPr>
              <a:t>week)</a:t>
            </a:r>
            <a:endParaRPr lang="en-US" u="sng" dirty="0">
              <a:solidFill>
                <a:srgbClr val="0080FF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080FF"/>
                </a:solidFill>
                <a:latin typeface="Helvetica" charset="0"/>
                <a:sym typeface="Symbol" charset="0"/>
              </a:rPr>
              <a:t> </a:t>
            </a:r>
            <a:r>
              <a:rPr lang="en-US" dirty="0">
                <a:solidFill>
                  <a:srgbClr val="0080FF"/>
                </a:solidFill>
                <a:latin typeface="Helvetica" charset="0"/>
              </a:rPr>
              <a:t>Run the show</a:t>
            </a: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080FF"/>
                </a:solidFill>
                <a:latin typeface="Helvetica" charset="0"/>
                <a:sym typeface="Symbol" charset="0"/>
              </a:rPr>
              <a:t> </a:t>
            </a:r>
            <a:r>
              <a:rPr lang="en-US" dirty="0">
                <a:solidFill>
                  <a:srgbClr val="0080FF"/>
                </a:solidFill>
                <a:latin typeface="Helvetica" charset="0"/>
              </a:rPr>
              <a:t>Introduce the speakers</a:t>
            </a: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080FF"/>
                </a:solidFill>
                <a:latin typeface="Helvetica" charset="0"/>
                <a:sym typeface="Symbol" charset="0"/>
              </a:rPr>
              <a:t> </a:t>
            </a:r>
            <a:r>
              <a:rPr lang="en-US" dirty="0">
                <a:solidFill>
                  <a:srgbClr val="0080FF"/>
                </a:solidFill>
                <a:latin typeface="Helvetica" charset="0"/>
              </a:rPr>
              <a:t>Make sure speakers stay on time</a:t>
            </a: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080FF"/>
                </a:solidFill>
                <a:latin typeface="Helvetica" charset="0"/>
                <a:sym typeface="Symbol" charset="0"/>
              </a:rPr>
              <a:t> </a:t>
            </a:r>
            <a:r>
              <a:rPr lang="en-US" dirty="0">
                <a:solidFill>
                  <a:srgbClr val="0080FF"/>
                </a:solidFill>
                <a:latin typeface="Helvetica" charset="0"/>
              </a:rPr>
              <a:t>Manage questions</a:t>
            </a: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080FF"/>
                </a:solidFill>
                <a:latin typeface="Helvetica" charset="0"/>
                <a:sym typeface="Symbol" charset="0"/>
              </a:rPr>
              <a:t> </a:t>
            </a:r>
            <a:r>
              <a:rPr lang="en-US" dirty="0">
                <a:solidFill>
                  <a:srgbClr val="0080FF"/>
                </a:solidFill>
                <a:latin typeface="Helvetica" charset="0"/>
              </a:rPr>
              <a:t>Handle lighting and a/v equipment</a:t>
            </a:r>
          </a:p>
          <a:p>
            <a:pPr>
              <a:lnSpc>
                <a:spcPct val="110000"/>
              </a:lnSpc>
              <a:defRPr/>
            </a:pPr>
            <a:endParaRPr lang="en-US" dirty="0">
              <a:solidFill>
                <a:srgbClr val="804000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u="sng" dirty="0">
                <a:solidFill>
                  <a:srgbClr val="804000"/>
                </a:solidFill>
                <a:latin typeface="Helvetica" charset="0"/>
              </a:rPr>
              <a:t>Audience Duties</a:t>
            </a:r>
            <a:r>
              <a:rPr lang="en-US" dirty="0">
                <a:solidFill>
                  <a:srgbClr val="804000"/>
                </a:solidFill>
                <a:latin typeface="Helvetica" charset="0"/>
              </a:rPr>
              <a:t> (everyone!)</a:t>
            </a:r>
            <a:endParaRPr lang="en-US" u="sng" dirty="0">
              <a:solidFill>
                <a:srgbClr val="804000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804000"/>
                </a:solidFill>
                <a:latin typeface="Helvetica" charset="0"/>
                <a:sym typeface="Symbol" charset="0"/>
              </a:rPr>
              <a:t> </a:t>
            </a:r>
            <a:r>
              <a:rPr lang="en-US" dirty="0">
                <a:solidFill>
                  <a:srgbClr val="804000"/>
                </a:solidFill>
                <a:latin typeface="Helvetica" charset="0"/>
              </a:rPr>
              <a:t>Attend, pay attention, and look interested</a:t>
            </a: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804000"/>
                </a:solidFill>
                <a:latin typeface="Helvetica" charset="0"/>
                <a:sym typeface="Symbol" charset="0"/>
              </a:rPr>
              <a:t> Ask good questions</a:t>
            </a:r>
            <a:endParaRPr lang="en-US" dirty="0">
              <a:solidFill>
                <a:srgbClr val="804000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804000"/>
                </a:solidFill>
                <a:latin typeface="Helvetica" charset="0"/>
                <a:sym typeface="Symbol" charset="0"/>
              </a:rPr>
              <a:t> </a:t>
            </a:r>
            <a:r>
              <a:rPr lang="en-US" dirty="0">
                <a:solidFill>
                  <a:srgbClr val="804000"/>
                </a:solidFill>
                <a:latin typeface="Helvetica" charset="0"/>
              </a:rPr>
              <a:t>Provide constructive feedback afterwards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95600" y="457200"/>
            <a:ext cx="4191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u="sng">
                <a:latin typeface="Helvetica" charset="0"/>
              </a:rPr>
              <a:t>A Typical Week in GG610</a:t>
            </a:r>
            <a:endParaRPr lang="en-US" b="0">
              <a:latin typeface="Helvetica" charset="0"/>
            </a:endParaRPr>
          </a:p>
        </p:txBody>
      </p:sp>
      <p:pic>
        <p:nvPicPr>
          <p:cNvPr id="13314" name="Picture 3" descr="Days-of-the-W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0764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362200" y="2209800"/>
            <a:ext cx="76937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charset="0"/>
              </a:rPr>
              <a:t>by noon</a:t>
            </a:r>
            <a:r>
              <a:rPr lang="en-US" b="0" dirty="0">
                <a:latin typeface="Helvetica" charset="0"/>
              </a:rPr>
              <a:t>	Initial </a:t>
            </a:r>
            <a:r>
              <a:rPr lang="en-US" b="0" dirty="0" smtClean="0">
                <a:latin typeface="Helvetica" charset="0"/>
              </a:rPr>
              <a:t>abstract </a:t>
            </a:r>
            <a:r>
              <a:rPr lang="en-US" b="0" dirty="0">
                <a:latin typeface="Helvetica" charset="0"/>
              </a:rPr>
              <a:t>is due to instructor &amp; group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336800" y="2895600"/>
            <a:ext cx="71469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charset="0"/>
              </a:rPr>
              <a:t>by noon</a:t>
            </a:r>
            <a:r>
              <a:rPr lang="en-US" b="0" dirty="0">
                <a:latin typeface="Helvetica" charset="0"/>
              </a:rPr>
              <a:t>	Group comments on abstract are due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362200" y="4267200"/>
            <a:ext cx="759142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Helvetica" charset="0"/>
              </a:rPr>
              <a:t>by noon</a:t>
            </a:r>
            <a:r>
              <a:rPr lang="en-US" b="0" dirty="0">
                <a:latin typeface="Helvetica" charset="0"/>
              </a:rPr>
              <a:t>	Final abstracts are due to instructors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Helvetica" charset="0"/>
              </a:rPr>
              <a:t>afternoon</a:t>
            </a:r>
            <a:r>
              <a:rPr lang="en-US" b="0" dirty="0">
                <a:latin typeface="Helvetica" charset="0"/>
              </a:rPr>
              <a:t>	Seminars are announced to </a:t>
            </a:r>
            <a:r>
              <a:rPr lang="en-US" b="0" dirty="0" err="1">
                <a:latin typeface="Helvetica" charset="0"/>
              </a:rPr>
              <a:t>deptartment</a:t>
            </a:r>
            <a:endParaRPr lang="en-US" dirty="0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362200" y="51816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charset="0"/>
              </a:rPr>
              <a:t>in class</a:t>
            </a:r>
            <a:r>
              <a:rPr lang="en-US" b="0" dirty="0">
                <a:latin typeface="Helvetica" charset="0"/>
              </a:rPr>
              <a:t>	Seminars! Evaluations afterwards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457200" y="6781800"/>
            <a:ext cx="92122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>
                <a:latin typeface="Helvetica" charset="0"/>
              </a:rPr>
              <a:t>The Following Week</a:t>
            </a:r>
            <a:r>
              <a:rPr lang="en-US" b="0">
                <a:latin typeface="Helvetica" charset="0"/>
              </a:rPr>
              <a:t>	Feedback is communicated to speakers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852488" y="547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28600" y="685800"/>
            <a:ext cx="4191000" cy="455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u="sng" dirty="0">
                <a:latin typeface="Helvetica" charset="0"/>
              </a:rPr>
              <a:t>Communicating Feedback: Evaluation Forms</a:t>
            </a:r>
          </a:p>
          <a:p>
            <a:pPr>
              <a:lnSpc>
                <a:spcPct val="110000"/>
              </a:lnSpc>
              <a:defRPr/>
            </a:pPr>
            <a:endParaRPr lang="en-US" u="sng" dirty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u="sng" dirty="0">
                <a:solidFill>
                  <a:srgbClr val="6E4D13"/>
                </a:solidFill>
                <a:latin typeface="Helvetica" charset="0"/>
              </a:rPr>
              <a:t>For each category:</a:t>
            </a:r>
          </a:p>
          <a:p>
            <a:pPr>
              <a:lnSpc>
                <a:spcPct val="11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6E4D13"/>
                </a:solidFill>
                <a:latin typeface="Helvetica" charset="0"/>
                <a:sym typeface="Symbol" charset="0"/>
              </a:rPr>
              <a:t> Give a score:</a:t>
            </a:r>
          </a:p>
          <a:p>
            <a:pPr>
              <a:lnSpc>
                <a:spcPct val="110000"/>
              </a:lnSpc>
              <a:buFont typeface="Symbol" charset="0"/>
              <a:buNone/>
              <a:defRPr/>
            </a:pPr>
            <a:r>
              <a:rPr lang="en-US" dirty="0">
                <a:solidFill>
                  <a:srgbClr val="6E4D13"/>
                </a:solidFill>
                <a:latin typeface="Helvetica" charset="0"/>
              </a:rPr>
              <a:t>	</a:t>
            </a:r>
            <a:r>
              <a:rPr lang="en-US" b="0" dirty="0">
                <a:solidFill>
                  <a:srgbClr val="6E4D13"/>
                </a:solidFill>
                <a:latin typeface="Helvetica" charset="0"/>
              </a:rPr>
              <a:t>1=poor, 3=ok, 5=great</a:t>
            </a:r>
          </a:p>
          <a:p>
            <a:pPr>
              <a:lnSpc>
                <a:spcPct val="110000"/>
              </a:lnSpc>
              <a:buFont typeface="Symbol" charset="0"/>
              <a:buNone/>
              <a:defRPr/>
            </a:pPr>
            <a:endParaRPr lang="en-US" b="0" dirty="0">
              <a:solidFill>
                <a:srgbClr val="6E4D13"/>
              </a:solidFill>
              <a:latin typeface="Helvetica" charset="0"/>
            </a:endParaRPr>
          </a:p>
          <a:p>
            <a:pPr>
              <a:lnSpc>
                <a:spcPct val="11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6E4D13"/>
                </a:solidFill>
                <a:latin typeface="Helvetica" charset="0"/>
                <a:sym typeface="Symbol" charset="0"/>
              </a:rPr>
              <a:t> Give a comment</a:t>
            </a:r>
          </a:p>
          <a:p>
            <a:pPr>
              <a:lnSpc>
                <a:spcPct val="110000"/>
              </a:lnSpc>
              <a:buFont typeface="Symbol" charset="0"/>
              <a:buNone/>
              <a:defRPr/>
            </a:pPr>
            <a:r>
              <a:rPr lang="en-US" dirty="0">
                <a:solidFill>
                  <a:srgbClr val="6E4D13"/>
                </a:solidFill>
                <a:latin typeface="Helvetica" charset="0"/>
              </a:rPr>
              <a:t>	</a:t>
            </a:r>
          </a:p>
          <a:p>
            <a:pPr>
              <a:lnSpc>
                <a:spcPct val="110000"/>
              </a:lnSpc>
              <a:buFont typeface="Symbol" charset="0"/>
              <a:buNone/>
              <a:defRPr/>
            </a:pPr>
            <a:r>
              <a:rPr lang="en-US" dirty="0">
                <a:solidFill>
                  <a:srgbClr val="6E4D13"/>
                </a:solidFill>
                <a:latin typeface="Helvetica" charset="0"/>
              </a:rPr>
              <a:t>Give general comments</a:t>
            </a:r>
          </a:p>
          <a:p>
            <a:pPr>
              <a:lnSpc>
                <a:spcPct val="110000"/>
              </a:lnSpc>
              <a:buFont typeface="Symbol" charset="0"/>
              <a:buNone/>
              <a:defRPr/>
            </a:pPr>
            <a:r>
              <a:rPr lang="en-US" dirty="0">
                <a:solidFill>
                  <a:srgbClr val="6E4D13"/>
                </a:solidFill>
                <a:latin typeface="Helvetica" charset="0"/>
              </a:rPr>
              <a:t>at the end</a:t>
            </a:r>
            <a:endParaRPr lang="en-US" b="0" dirty="0">
              <a:solidFill>
                <a:srgbClr val="6E4D13"/>
              </a:solidFill>
              <a:latin typeface="Helvetica" charset="0"/>
            </a:endParaRPr>
          </a:p>
        </p:txBody>
      </p:sp>
      <p:pic>
        <p:nvPicPr>
          <p:cNvPr id="14339" name="Picture 5" descr="EvalSheet_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52847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852488" y="547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28600" y="685800"/>
            <a:ext cx="4191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u="sng">
                <a:latin typeface="Helvetica" charset="0"/>
              </a:rPr>
              <a:t>Communicating Feedback: Evaluation Forms</a:t>
            </a:r>
            <a:endParaRPr lang="en-US" b="0">
              <a:latin typeface="Helvetica" charset="0"/>
            </a:endParaRPr>
          </a:p>
        </p:txBody>
      </p:sp>
      <p:pic>
        <p:nvPicPr>
          <p:cNvPr id="15363" name="Picture 4" descr="EvalSheet_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52847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Snapshot 2011-01-13 17-20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828800"/>
            <a:ext cx="4113212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0" name="Freeform 14"/>
          <p:cNvSpPr>
            <a:spLocks/>
          </p:cNvSpPr>
          <p:nvPr/>
        </p:nvSpPr>
        <p:spPr bwMode="auto">
          <a:xfrm>
            <a:off x="4332288" y="1023938"/>
            <a:ext cx="561975" cy="4724400"/>
          </a:xfrm>
          <a:custGeom>
            <a:avLst/>
            <a:gdLst>
              <a:gd name="T0" fmla="*/ 0 w 354"/>
              <a:gd name="T1" fmla="*/ 2976 h 2976"/>
              <a:gd name="T2" fmla="*/ 6 w 354"/>
              <a:gd name="T3" fmla="*/ 515 h 2976"/>
              <a:gd name="T4" fmla="*/ 348 w 354"/>
              <a:gd name="T5" fmla="*/ 0 h 2976"/>
              <a:gd name="T6" fmla="*/ 354 w 354"/>
              <a:gd name="T7" fmla="*/ 992 h 2976"/>
              <a:gd name="T8" fmla="*/ 0 w 354"/>
              <a:gd name="T9" fmla="*/ 2976 h 2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4" h="2976">
                <a:moveTo>
                  <a:pt x="0" y="2976"/>
                </a:moveTo>
                <a:lnTo>
                  <a:pt x="6" y="515"/>
                </a:lnTo>
                <a:lnTo>
                  <a:pt x="348" y="0"/>
                </a:lnTo>
                <a:lnTo>
                  <a:pt x="354" y="992"/>
                </a:lnTo>
                <a:lnTo>
                  <a:pt x="0" y="2976"/>
                </a:lnTo>
                <a:close/>
              </a:path>
            </a:pathLst>
          </a:custGeom>
          <a:solidFill>
            <a:srgbClr val="969696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852488" y="547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28600" y="685800"/>
            <a:ext cx="4191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u="sng">
                <a:latin typeface="Helvetica" charset="0"/>
              </a:rPr>
              <a:t>Communicating Feedback: Evaluation Forms</a:t>
            </a:r>
            <a:endParaRPr lang="en-US" b="0">
              <a:latin typeface="Helvetica" charset="0"/>
            </a:endParaRPr>
          </a:p>
        </p:txBody>
      </p:sp>
      <p:pic>
        <p:nvPicPr>
          <p:cNvPr id="16387" name="Picture 4" descr="EvalSheet_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52847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Snapshot 2011-01-13 17-27-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113213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Freeform 10"/>
          <p:cNvSpPr>
            <a:spLocks/>
          </p:cNvSpPr>
          <p:nvPr/>
        </p:nvSpPr>
        <p:spPr bwMode="auto">
          <a:xfrm>
            <a:off x="4321175" y="2441575"/>
            <a:ext cx="561975" cy="3100388"/>
          </a:xfrm>
          <a:custGeom>
            <a:avLst/>
            <a:gdLst>
              <a:gd name="T0" fmla="*/ 0 w 354"/>
              <a:gd name="T1" fmla="*/ 1953 h 1953"/>
              <a:gd name="T2" fmla="*/ 7 w 354"/>
              <a:gd name="T3" fmla="*/ 0 h 1953"/>
              <a:gd name="T4" fmla="*/ 354 w 354"/>
              <a:gd name="T5" fmla="*/ 93 h 1953"/>
              <a:gd name="T6" fmla="*/ 354 w 354"/>
              <a:gd name="T7" fmla="*/ 899 h 1953"/>
              <a:gd name="T8" fmla="*/ 0 w 354"/>
              <a:gd name="T9" fmla="*/ 1953 h 1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4" h="1953">
                <a:moveTo>
                  <a:pt x="0" y="1953"/>
                </a:moveTo>
                <a:lnTo>
                  <a:pt x="7" y="0"/>
                </a:lnTo>
                <a:lnTo>
                  <a:pt x="354" y="93"/>
                </a:lnTo>
                <a:lnTo>
                  <a:pt x="354" y="899"/>
                </a:lnTo>
                <a:lnTo>
                  <a:pt x="0" y="1953"/>
                </a:lnTo>
                <a:close/>
              </a:path>
            </a:pathLst>
          </a:custGeom>
          <a:solidFill>
            <a:srgbClr val="969696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852488" y="547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28600" y="685800"/>
            <a:ext cx="4191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u="sng">
                <a:latin typeface="Helvetica" charset="0"/>
              </a:rPr>
              <a:t>Communicating Feedback: Evaluation Forms</a:t>
            </a:r>
            <a:endParaRPr lang="en-US" b="0">
              <a:latin typeface="Helvetica" charset="0"/>
            </a:endParaRPr>
          </a:p>
        </p:txBody>
      </p:sp>
      <p:pic>
        <p:nvPicPr>
          <p:cNvPr id="17411" name="Picture 4" descr="EvalSheet_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52847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Snapshot 2011-01-13 17-29-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155950"/>
            <a:ext cx="4113212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Freeform 9"/>
          <p:cNvSpPr>
            <a:spLocks/>
          </p:cNvSpPr>
          <p:nvPr/>
        </p:nvSpPr>
        <p:spPr bwMode="auto">
          <a:xfrm>
            <a:off x="4332288" y="3160713"/>
            <a:ext cx="550862" cy="4078287"/>
          </a:xfrm>
          <a:custGeom>
            <a:avLst/>
            <a:gdLst>
              <a:gd name="T0" fmla="*/ 6 w 347"/>
              <a:gd name="T1" fmla="*/ 2569 h 2569"/>
              <a:gd name="T2" fmla="*/ 0 w 347"/>
              <a:gd name="T3" fmla="*/ 0 h 2569"/>
              <a:gd name="T4" fmla="*/ 347 w 347"/>
              <a:gd name="T5" fmla="*/ 440 h 2569"/>
              <a:gd name="T6" fmla="*/ 347 w 347"/>
              <a:gd name="T7" fmla="*/ 1488 h 2569"/>
              <a:gd name="T8" fmla="*/ 6 w 347"/>
              <a:gd name="T9" fmla="*/ 2569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7" h="2569">
                <a:moveTo>
                  <a:pt x="6" y="2569"/>
                </a:moveTo>
                <a:lnTo>
                  <a:pt x="0" y="0"/>
                </a:lnTo>
                <a:lnTo>
                  <a:pt x="347" y="440"/>
                </a:lnTo>
                <a:lnTo>
                  <a:pt x="347" y="1488"/>
                </a:lnTo>
                <a:lnTo>
                  <a:pt x="6" y="2569"/>
                </a:lnTo>
                <a:close/>
              </a:path>
            </a:pathLst>
          </a:custGeom>
          <a:solidFill>
            <a:srgbClr val="969696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8600" y="1009650"/>
            <a:ext cx="551154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2">
              <a:defRPr/>
            </a:pPr>
            <a:r>
              <a:rPr lang="en-US" b="0" dirty="0">
                <a:solidFill>
                  <a:srgbClr val="0080FF"/>
                </a:solidFill>
                <a:latin typeface="Helvetica" charset="0"/>
                <a:ea typeface="MS Mincho" charset="0"/>
                <a:cs typeface="MS Mincho" charset="0"/>
              </a:rPr>
              <a:t>Seminars			</a:t>
            </a:r>
            <a:r>
              <a:rPr lang="en-US" b="0" dirty="0" smtClean="0">
                <a:solidFill>
                  <a:srgbClr val="0080FF"/>
                </a:solidFill>
                <a:latin typeface="Helvetica" charset="0"/>
                <a:ea typeface="MS Mincho" charset="0"/>
                <a:cs typeface="MS Mincho" charset="0"/>
              </a:rPr>
              <a:t>40</a:t>
            </a:r>
            <a:r>
              <a:rPr lang="en-US" b="0" dirty="0">
                <a:solidFill>
                  <a:srgbClr val="0080FF"/>
                </a:solidFill>
                <a:latin typeface="Helvetica" charset="0"/>
                <a:ea typeface="MS Mincho" charset="0"/>
                <a:cs typeface="MS Mincho" charset="0"/>
              </a:rPr>
              <a:t>%</a:t>
            </a:r>
          </a:p>
          <a:p>
            <a:pPr lvl="2">
              <a:defRPr/>
            </a:pPr>
            <a:r>
              <a:rPr lang="en-US" b="0" dirty="0">
                <a:solidFill>
                  <a:srgbClr val="0080FF"/>
                </a:solidFill>
                <a:latin typeface="Helvetica" charset="0"/>
                <a:ea typeface="MS Mincho" charset="0"/>
                <a:cs typeface="MS Mincho" charset="0"/>
              </a:rPr>
              <a:t>Abstracts </a:t>
            </a:r>
            <a:r>
              <a:rPr lang="en-US" b="0" dirty="0" smtClean="0">
                <a:solidFill>
                  <a:srgbClr val="0080FF"/>
                </a:solidFill>
                <a:latin typeface="Helvetica" charset="0"/>
                <a:ea typeface="MS Mincho" charset="0"/>
                <a:cs typeface="MS Mincho" charset="0"/>
              </a:rPr>
              <a:t>/ Posters</a:t>
            </a:r>
            <a:r>
              <a:rPr lang="en-US" b="0" dirty="0">
                <a:solidFill>
                  <a:srgbClr val="0080FF"/>
                </a:solidFill>
                <a:latin typeface="Helvetica" charset="0"/>
                <a:ea typeface="MS Mincho" charset="0"/>
                <a:cs typeface="MS Mincho" charset="0"/>
              </a:rPr>
              <a:t>		</a:t>
            </a:r>
            <a:r>
              <a:rPr lang="en-US" b="0" dirty="0" smtClean="0">
                <a:solidFill>
                  <a:srgbClr val="0080FF"/>
                </a:solidFill>
                <a:latin typeface="Helvetica" charset="0"/>
                <a:ea typeface="MS Mincho" charset="0"/>
                <a:cs typeface="MS Mincho" charset="0"/>
              </a:rPr>
              <a:t>30</a:t>
            </a:r>
            <a:r>
              <a:rPr lang="en-US" b="0" dirty="0">
                <a:solidFill>
                  <a:srgbClr val="0080FF"/>
                </a:solidFill>
                <a:latin typeface="Helvetica" charset="0"/>
                <a:ea typeface="MS Mincho" charset="0"/>
                <a:cs typeface="MS Mincho" charset="0"/>
              </a:rPr>
              <a:t>%</a:t>
            </a:r>
            <a:endParaRPr lang="en-US" b="0" dirty="0">
              <a:latin typeface="Helvetica" charset="0"/>
              <a:ea typeface="MS Mincho" charset="0"/>
              <a:cs typeface="MS Mincho" charset="0"/>
            </a:endParaRPr>
          </a:p>
          <a:p>
            <a:pPr lvl="2">
              <a:defRPr/>
            </a:pPr>
            <a:r>
              <a:rPr lang="en-US" b="0" dirty="0">
                <a:latin typeface="Helvetica" charset="0"/>
                <a:ea typeface="MS Mincho" charset="0"/>
                <a:cs typeface="MS Mincho" charset="0"/>
              </a:rPr>
              <a:t>Evaluations			10%</a:t>
            </a:r>
          </a:p>
          <a:p>
            <a:pPr lvl="2">
              <a:defRPr/>
            </a:pPr>
            <a:r>
              <a:rPr lang="en-US" b="0" dirty="0">
                <a:latin typeface="Helvetica" charset="0"/>
                <a:ea typeface="MS Mincho" charset="0"/>
                <a:cs typeface="MS Mincho" charset="0"/>
              </a:rPr>
              <a:t>Class Attendance		10%</a:t>
            </a:r>
          </a:p>
          <a:p>
            <a:pPr lvl="2">
              <a:defRPr/>
            </a:pPr>
            <a:r>
              <a:rPr lang="en-US" b="0" u="sng" dirty="0">
                <a:latin typeface="Helvetica" charset="0"/>
                <a:ea typeface="MS Mincho" charset="0"/>
                <a:cs typeface="MS Mincho" charset="0"/>
              </a:rPr>
              <a:t>Class Participation		10%</a:t>
            </a:r>
          </a:p>
          <a:p>
            <a:pPr lvl="2">
              <a:defRPr/>
            </a:pPr>
            <a:r>
              <a:rPr lang="en-US" b="0" dirty="0">
                <a:latin typeface="Helvetica" charset="0"/>
                <a:ea typeface="MS Mincho" charset="0"/>
                <a:cs typeface="MS Mincho" charset="0"/>
              </a:rPr>
              <a:t>Total				100% </a:t>
            </a:r>
          </a:p>
          <a:p>
            <a:pPr>
              <a:defRPr/>
            </a:pPr>
            <a:endParaRPr lang="en-US" dirty="0">
              <a:ea typeface="MS Mincho" charset="0"/>
              <a:cs typeface="MS Mincho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43000" y="363538"/>
            <a:ext cx="41910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Helvetica" charset="0"/>
              </a:rPr>
              <a:t>Grading</a:t>
            </a:r>
            <a:endParaRPr lang="en-US" b="0" dirty="0">
              <a:latin typeface="Helvetica" charset="0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5638800" y="1466850"/>
            <a:ext cx="1143000" cy="1524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5638800" y="1238250"/>
            <a:ext cx="1143000" cy="2286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858000" y="1238250"/>
            <a:ext cx="29839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80FF"/>
                </a:solidFill>
                <a:latin typeface="Helvetica" charset="0"/>
              </a:rPr>
              <a:t>Your </a:t>
            </a:r>
            <a:r>
              <a:rPr lang="en-US" dirty="0" smtClean="0">
                <a:solidFill>
                  <a:srgbClr val="0080FF"/>
                </a:solidFill>
                <a:latin typeface="Helvetica" charset="0"/>
              </a:rPr>
              <a:t>Presentations</a:t>
            </a:r>
            <a:endParaRPr lang="en-US" dirty="0">
              <a:solidFill>
                <a:srgbClr val="0080FF"/>
              </a:solidFill>
              <a:latin typeface="Helvetica" charset="0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5638800" y="2305050"/>
            <a:ext cx="1143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5638800" y="2000250"/>
            <a:ext cx="1143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V="1">
            <a:off x="5638800" y="2381250"/>
            <a:ext cx="1143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858000" y="2152650"/>
            <a:ext cx="257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charset="0"/>
              </a:rPr>
              <a:t>Audience Duties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762000" y="3810000"/>
            <a:ext cx="8686800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u="sng" dirty="0">
                <a:solidFill>
                  <a:srgbClr val="048817"/>
                </a:solidFill>
                <a:latin typeface="Helvetica" charset="0"/>
              </a:rPr>
              <a:t>Other Assignments</a:t>
            </a:r>
          </a:p>
          <a:p>
            <a:pPr>
              <a:lnSpc>
                <a:spcPct val="110000"/>
              </a:lnSpc>
              <a:defRPr/>
            </a:pPr>
            <a:endParaRPr lang="en-US" u="sng" dirty="0">
              <a:solidFill>
                <a:srgbClr val="048817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1. Out-of-Class Evaluations: 	Evaluate 3 additional talks</a:t>
            </a: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					using the evaluation form</a:t>
            </a:r>
          </a:p>
          <a:p>
            <a:pPr>
              <a:lnSpc>
                <a:spcPct val="110000"/>
              </a:lnSpc>
              <a:defRPr/>
            </a:pPr>
            <a:endParaRPr lang="en-US" dirty="0">
              <a:solidFill>
                <a:srgbClr val="048817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2. Write abstracts for assigned papers (week </a:t>
            </a:r>
            <a:r>
              <a:rPr lang="en-US" dirty="0" smtClean="0">
                <a:solidFill>
                  <a:srgbClr val="048817"/>
                </a:solidFill>
                <a:latin typeface="Helvetica" charset="0"/>
              </a:rPr>
              <a:t>4)</a:t>
            </a:r>
            <a:r>
              <a:rPr lang="en-US" dirty="0">
                <a:solidFill>
                  <a:srgbClr val="048817"/>
                </a:solidFill>
                <a:latin typeface="Helvetica" charset="0"/>
              </a:rPr>
              <a:t>.</a:t>
            </a:r>
          </a:p>
          <a:p>
            <a:pPr>
              <a:lnSpc>
                <a:spcPct val="110000"/>
              </a:lnSpc>
              <a:defRPr/>
            </a:pPr>
            <a:endParaRPr lang="en-US" b="0" dirty="0">
              <a:solidFill>
                <a:srgbClr val="048817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3. Mini-Presentation (</a:t>
            </a:r>
            <a:r>
              <a:rPr lang="en-US" dirty="0" smtClean="0">
                <a:solidFill>
                  <a:srgbClr val="048817"/>
                </a:solidFill>
                <a:latin typeface="Helvetica" charset="0"/>
              </a:rPr>
              <a:t>Weeks 6 &amp; 7)</a:t>
            </a:r>
            <a:r>
              <a:rPr lang="en-US" dirty="0">
                <a:solidFill>
                  <a:srgbClr val="048817"/>
                </a:solidFill>
                <a:latin typeface="Helvetica" charset="0"/>
              </a:rPr>
              <a:t>.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28600" y="1009650"/>
            <a:ext cx="55118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2">
              <a:defRPr/>
            </a:pPr>
            <a:r>
              <a:rPr lang="en-US" b="0" dirty="0">
                <a:solidFill>
                  <a:srgbClr val="0080FF"/>
                </a:solidFill>
                <a:latin typeface="Helvetica" charset="0"/>
                <a:ea typeface="MS Mincho" charset="0"/>
                <a:cs typeface="MS Mincho" charset="0"/>
              </a:rPr>
              <a:t>Seminars			</a:t>
            </a:r>
            <a:r>
              <a:rPr lang="en-US" b="0" dirty="0" smtClean="0">
                <a:solidFill>
                  <a:srgbClr val="0080FF"/>
                </a:solidFill>
                <a:latin typeface="Helvetica" charset="0"/>
                <a:ea typeface="MS Mincho" charset="0"/>
                <a:cs typeface="MS Mincho" charset="0"/>
              </a:rPr>
              <a:t>40</a:t>
            </a:r>
            <a:r>
              <a:rPr lang="en-US" b="0" dirty="0">
                <a:solidFill>
                  <a:srgbClr val="0080FF"/>
                </a:solidFill>
                <a:latin typeface="Helvetica" charset="0"/>
                <a:ea typeface="MS Mincho" charset="0"/>
                <a:cs typeface="MS Mincho" charset="0"/>
              </a:rPr>
              <a:t>%</a:t>
            </a:r>
          </a:p>
          <a:p>
            <a:pPr lvl="2">
              <a:defRPr/>
            </a:pPr>
            <a:r>
              <a:rPr lang="en-US" b="0" dirty="0">
                <a:solidFill>
                  <a:srgbClr val="0080FF"/>
                </a:solidFill>
                <a:latin typeface="Helvetica" charset="0"/>
                <a:ea typeface="MS Mincho" charset="0"/>
                <a:cs typeface="MS Mincho" charset="0"/>
              </a:rPr>
              <a:t>Abstracts 			</a:t>
            </a:r>
            <a:r>
              <a:rPr lang="en-US" b="0" dirty="0" smtClean="0">
                <a:solidFill>
                  <a:srgbClr val="0080FF"/>
                </a:solidFill>
                <a:latin typeface="Helvetica" charset="0"/>
                <a:ea typeface="MS Mincho" charset="0"/>
                <a:cs typeface="MS Mincho" charset="0"/>
              </a:rPr>
              <a:t>30</a:t>
            </a:r>
            <a:r>
              <a:rPr lang="en-US" b="0" dirty="0">
                <a:solidFill>
                  <a:srgbClr val="0080FF"/>
                </a:solidFill>
                <a:latin typeface="Helvetica" charset="0"/>
                <a:ea typeface="MS Mincho" charset="0"/>
                <a:cs typeface="MS Mincho" charset="0"/>
              </a:rPr>
              <a:t>%</a:t>
            </a:r>
            <a:endParaRPr lang="en-US" b="0" dirty="0">
              <a:latin typeface="Helvetica" charset="0"/>
              <a:ea typeface="MS Mincho" charset="0"/>
              <a:cs typeface="MS Mincho" charset="0"/>
            </a:endParaRPr>
          </a:p>
          <a:p>
            <a:pPr lvl="2">
              <a:defRPr/>
            </a:pPr>
            <a:r>
              <a:rPr lang="en-US" b="0" dirty="0">
                <a:latin typeface="Helvetica" charset="0"/>
                <a:ea typeface="MS Mincho" charset="0"/>
                <a:cs typeface="MS Mincho" charset="0"/>
              </a:rPr>
              <a:t>Evaluations			10%</a:t>
            </a:r>
          </a:p>
          <a:p>
            <a:pPr lvl="2">
              <a:defRPr/>
            </a:pPr>
            <a:r>
              <a:rPr lang="en-US" b="0" dirty="0">
                <a:latin typeface="Helvetica" charset="0"/>
                <a:ea typeface="MS Mincho" charset="0"/>
                <a:cs typeface="MS Mincho" charset="0"/>
              </a:rPr>
              <a:t>Class Attendance		10%</a:t>
            </a:r>
          </a:p>
          <a:p>
            <a:pPr lvl="2">
              <a:defRPr/>
            </a:pPr>
            <a:r>
              <a:rPr lang="en-US" b="0" u="sng" dirty="0">
                <a:latin typeface="Helvetica" charset="0"/>
                <a:ea typeface="MS Mincho" charset="0"/>
                <a:cs typeface="MS Mincho" charset="0"/>
              </a:rPr>
              <a:t>Class Participation		10%</a:t>
            </a:r>
          </a:p>
          <a:p>
            <a:pPr lvl="2">
              <a:defRPr/>
            </a:pPr>
            <a:r>
              <a:rPr lang="en-US" b="0" dirty="0">
                <a:latin typeface="Helvetica" charset="0"/>
                <a:ea typeface="MS Mincho" charset="0"/>
                <a:cs typeface="MS Mincho" charset="0"/>
              </a:rPr>
              <a:t>Total				100% </a:t>
            </a:r>
          </a:p>
          <a:p>
            <a:pPr>
              <a:defRPr/>
            </a:pPr>
            <a:endParaRPr lang="en-US" dirty="0">
              <a:ea typeface="MS Mincho" charset="0"/>
              <a:cs typeface="MS Mincho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143000" y="363538"/>
            <a:ext cx="41910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Helvetica" charset="0"/>
              </a:rPr>
              <a:t>Grading</a:t>
            </a:r>
            <a:endParaRPr lang="en-US" b="0" dirty="0">
              <a:latin typeface="Helvetica" charset="0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V="1">
            <a:off x="5638800" y="1466850"/>
            <a:ext cx="1143000" cy="1524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5638800" y="1238250"/>
            <a:ext cx="1143000" cy="2286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858000" y="1238250"/>
            <a:ext cx="29839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80FF"/>
                </a:solidFill>
                <a:latin typeface="Helvetica" charset="0"/>
              </a:rPr>
              <a:t>Your </a:t>
            </a:r>
            <a:r>
              <a:rPr lang="en-US" dirty="0" smtClean="0">
                <a:solidFill>
                  <a:srgbClr val="0080FF"/>
                </a:solidFill>
                <a:latin typeface="Helvetica" charset="0"/>
              </a:rPr>
              <a:t>Presentations</a:t>
            </a:r>
            <a:endParaRPr lang="en-US" dirty="0">
              <a:solidFill>
                <a:srgbClr val="0080FF"/>
              </a:solidFill>
              <a:latin typeface="Helvetica" charset="0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5638800" y="2305050"/>
            <a:ext cx="1143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5638800" y="2000250"/>
            <a:ext cx="1143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5638800" y="2381250"/>
            <a:ext cx="1143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858000" y="2152650"/>
            <a:ext cx="257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charset="0"/>
              </a:rPr>
              <a:t>Audience Duties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793085" y="316231"/>
            <a:ext cx="7750840" cy="689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defRPr/>
            </a:pP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Preliminary Schedule:</a:t>
            </a:r>
          </a:p>
          <a:p>
            <a:pPr marL="457200" indent="-457200">
              <a:defRPr/>
            </a:pPr>
            <a:endParaRPr lang="en-US" sz="1000" dirty="0">
              <a:latin typeface="Helvetica" charset="0"/>
              <a:ea typeface="MS Mincho" charset="0"/>
              <a:cs typeface="MS Mincho" charset="0"/>
            </a:endParaRPr>
          </a:p>
          <a:p>
            <a:pPr marL="457200" indent="-457200">
              <a:defRPr/>
            </a:pPr>
            <a:r>
              <a:rPr lang="en-US" b="0" u="sng" dirty="0">
                <a:latin typeface="Helvetica" charset="0"/>
                <a:ea typeface="MS Mincho" charset="0"/>
                <a:cs typeface="MS Mincho" charset="0"/>
              </a:rPr>
              <a:t>Week	Day		Topic	</a:t>
            </a:r>
            <a:endParaRPr lang="en-US" dirty="0">
              <a:latin typeface="Helvetica" charset="0"/>
              <a:ea typeface="MS Mincho" charset="0"/>
              <a:cs typeface="MS Mincho" charset="0"/>
            </a:endParaRPr>
          </a:p>
          <a:p>
            <a:pPr marL="914400" lvl="1" indent="-457200">
              <a:buFont typeface="Arial" charset="0"/>
              <a:buAutoNum type="arabicPlain"/>
              <a:defRPr/>
            </a:pPr>
            <a:r>
              <a:rPr lang="en-US" b="0" dirty="0" smtClean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Jan 15</a:t>
            </a:r>
            <a:r>
              <a:rPr lang="en-US" b="0" dirty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	</a:t>
            </a:r>
            <a:r>
              <a:rPr lang="en-US" b="0" dirty="0" smtClean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Class Introduction</a:t>
            </a:r>
          </a:p>
          <a:p>
            <a:pPr marL="914400" lvl="1" indent="-457200">
              <a:buFont typeface="Arial" charset="0"/>
              <a:buAutoNum type="arabicPlain"/>
              <a:defRPr/>
            </a:pPr>
            <a:r>
              <a:rPr lang="en-US" b="0" dirty="0" smtClean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Jan 22	How to Give a Memorable Seminar</a:t>
            </a:r>
            <a:endParaRPr lang="en-US" b="0" dirty="0">
              <a:solidFill>
                <a:srgbClr val="0000FF"/>
              </a:solidFill>
              <a:latin typeface="Helvetica" charset="0"/>
              <a:ea typeface="MS Mincho" charset="0"/>
              <a:cs typeface="MS Mincho" charset="0"/>
            </a:endParaRPr>
          </a:p>
          <a:p>
            <a:pPr marL="914400" lvl="1" indent="-457200">
              <a:buFont typeface="Arial" charset="0"/>
              <a:buAutoNum type="arabicPlain"/>
              <a:defRPr/>
            </a:pPr>
            <a:r>
              <a:rPr lang="en-US" b="0" dirty="0" smtClean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Jan 29</a:t>
            </a:r>
            <a:r>
              <a:rPr lang="en-US" b="0" dirty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	</a:t>
            </a:r>
            <a:r>
              <a:rPr lang="en-US" b="0" dirty="0" smtClean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How </a:t>
            </a:r>
            <a:r>
              <a:rPr lang="en-US" b="0" dirty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to Write an Effective Abstract</a:t>
            </a:r>
          </a:p>
          <a:p>
            <a:pPr marL="914400" lvl="1" indent="-457200">
              <a:buFont typeface="Arial" charset="0"/>
              <a:buAutoNum type="arabicPlain"/>
              <a:defRPr/>
            </a:pPr>
            <a:r>
              <a:rPr lang="en-US" b="0" dirty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Sept 9		Writing Abstracts</a:t>
            </a:r>
          </a:p>
          <a:p>
            <a:pPr marL="914400" lvl="1" indent="-457200">
              <a:buFont typeface="Arial" charset="0"/>
              <a:buAutoNum type="arabicPlain"/>
              <a:defRPr/>
            </a:pPr>
            <a:r>
              <a:rPr lang="en-US" b="0" dirty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Sept 16	</a:t>
            </a:r>
            <a:r>
              <a:rPr lang="en-US" b="0" dirty="0" smtClean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Poster Preparation &amp; Presentation</a:t>
            </a:r>
            <a:endParaRPr lang="en-US" b="0" dirty="0">
              <a:solidFill>
                <a:srgbClr val="0000FF"/>
              </a:solidFill>
              <a:latin typeface="Helvetica" charset="0"/>
              <a:ea typeface="MS Mincho" charset="0"/>
              <a:cs typeface="MS Mincho" charset="0"/>
            </a:endParaRPr>
          </a:p>
          <a:p>
            <a:pPr marL="914400" lvl="1" indent="-457200">
              <a:buFont typeface="Arial" charset="0"/>
              <a:buAutoNum type="arabicPlain"/>
              <a:defRPr/>
            </a:pPr>
            <a:r>
              <a:rPr lang="en-US" b="0" dirty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Sept 23	</a:t>
            </a:r>
            <a:r>
              <a:rPr lang="en-US" b="0" dirty="0" smtClean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Posters I</a:t>
            </a:r>
          </a:p>
          <a:p>
            <a:pPr marL="914400" lvl="1" indent="-457200">
              <a:buFont typeface="Arial" charset="0"/>
              <a:buAutoNum type="arabicPlain"/>
              <a:defRPr/>
            </a:pPr>
            <a:r>
              <a:rPr lang="en-US" b="0" dirty="0" smtClean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Feb 26	Posters II</a:t>
            </a:r>
            <a:endParaRPr lang="en-US" b="0" dirty="0">
              <a:solidFill>
                <a:srgbClr val="0000FF"/>
              </a:solidFill>
              <a:latin typeface="Helvetica" charset="0"/>
              <a:ea typeface="MS Mincho" charset="0"/>
              <a:cs typeface="MS Mincho" charset="0"/>
            </a:endParaRPr>
          </a:p>
          <a:p>
            <a:pPr marL="914400" lvl="1" indent="-457200">
              <a:buFont typeface="Arial" charset="0"/>
              <a:buAutoNum type="arabicPlain"/>
              <a:defRPr/>
            </a:pP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Mar 4</a:t>
            </a: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	Student 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Seminars</a:t>
            </a:r>
            <a:endParaRPr lang="en-US" b="0" dirty="0">
              <a:solidFill>
                <a:srgbClr val="FF0000"/>
              </a:solidFill>
              <a:latin typeface="Helvetica" charset="0"/>
              <a:ea typeface="MS Mincho" charset="0"/>
              <a:cs typeface="MS Mincho" charset="0"/>
            </a:endParaRPr>
          </a:p>
          <a:p>
            <a:pPr marL="914400" lvl="1" indent="-457200">
              <a:buFont typeface="Arial" charset="0"/>
              <a:buAutoNum type="arabicPlain"/>
              <a:defRPr/>
            </a:pP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Mar 11</a:t>
            </a: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Student Seminars</a:t>
            </a:r>
            <a:endParaRPr lang="en-US" b="0" dirty="0">
              <a:solidFill>
                <a:srgbClr val="FF0000"/>
              </a:solidFill>
              <a:latin typeface="Helvetica" charset="0"/>
              <a:ea typeface="MS Mincho" charset="0"/>
              <a:cs typeface="MS Mincho" charset="0"/>
            </a:endParaRPr>
          </a:p>
          <a:p>
            <a:pPr marL="914400" lvl="1" indent="-457200">
              <a:buFont typeface="Arial" charset="0"/>
              <a:buAutoNum type="arabicPlain"/>
              <a:defRPr/>
            </a:pP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Mar 18</a:t>
            </a: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Student Seminars</a:t>
            </a:r>
          </a:p>
          <a:p>
            <a:pPr lvl="1">
              <a:defRPr/>
            </a:pPr>
            <a:r>
              <a:rPr lang="en-US" b="0" dirty="0">
                <a:latin typeface="Helvetica" charset="0"/>
                <a:ea typeface="MS Mincho" charset="0"/>
                <a:cs typeface="MS Mincho" charset="0"/>
              </a:rPr>
              <a:t>	</a:t>
            </a:r>
            <a:r>
              <a:rPr lang="en-US" b="0" dirty="0" smtClean="0">
                <a:latin typeface="Helvetica" charset="0"/>
                <a:ea typeface="MS Mincho" charset="0"/>
                <a:cs typeface="MS Mincho" charset="0"/>
              </a:rPr>
              <a:t>Mar 26	SPRING BREAK (no class)</a:t>
            </a:r>
            <a:endParaRPr lang="en-US" b="0" dirty="0">
              <a:latin typeface="Helvetica" charset="0"/>
              <a:ea typeface="MS Mincho" charset="0"/>
              <a:cs typeface="MS Mincho" charset="0"/>
            </a:endParaRPr>
          </a:p>
          <a:p>
            <a:pPr marL="457200" indent="-457200">
              <a:defRPr/>
            </a:pP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11	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Apr 1</a:t>
            </a: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	Student 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Seminars</a:t>
            </a:r>
            <a:endParaRPr lang="en-US" b="0" dirty="0">
              <a:solidFill>
                <a:srgbClr val="FF0000"/>
              </a:solidFill>
              <a:latin typeface="Helvetica" charset="0"/>
              <a:ea typeface="MS Mincho" charset="0"/>
              <a:cs typeface="MS Mincho" charset="0"/>
            </a:endParaRPr>
          </a:p>
          <a:p>
            <a:pPr marL="457200" indent="-457200">
              <a:defRPr/>
            </a:pP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12	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Apr 8</a:t>
            </a: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	Student 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Seminars</a:t>
            </a:r>
            <a:endParaRPr lang="en-US" b="0" dirty="0">
              <a:solidFill>
                <a:srgbClr val="FF0000"/>
              </a:solidFill>
              <a:latin typeface="Helvetica" charset="0"/>
              <a:ea typeface="MS Mincho" charset="0"/>
              <a:cs typeface="MS Mincho" charset="0"/>
            </a:endParaRPr>
          </a:p>
          <a:p>
            <a:pPr marL="457200" indent="-457200">
              <a:defRPr/>
            </a:pP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13	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Apr15</a:t>
            </a: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Student Seminars</a:t>
            </a:r>
          </a:p>
          <a:p>
            <a:pPr marL="457200" indent="-457200">
              <a:defRPr/>
            </a:pP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14	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Apr 22</a:t>
            </a: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Student Seminars</a:t>
            </a:r>
            <a:endParaRPr lang="en-US" b="0" dirty="0">
              <a:solidFill>
                <a:srgbClr val="FF0000"/>
              </a:solidFill>
              <a:latin typeface="Helvetica" charset="0"/>
              <a:ea typeface="MS Mincho" charset="0"/>
              <a:cs typeface="MS Mincho" charset="0"/>
            </a:endParaRPr>
          </a:p>
          <a:p>
            <a:pPr marL="457200" indent="-457200">
              <a:defRPr/>
            </a:pP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15	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Apr 29</a:t>
            </a: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	Student 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Seminars</a:t>
            </a:r>
            <a:endParaRPr lang="en-US" b="0" dirty="0">
              <a:solidFill>
                <a:srgbClr val="FF0000"/>
              </a:solidFill>
              <a:latin typeface="Helvetica" charset="0"/>
              <a:ea typeface="MS Mincho" charset="0"/>
              <a:cs typeface="MS Minch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9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14325" y="428625"/>
            <a:ext cx="9482083" cy="22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>
                <a:latin typeface="Helvetica" charset="0"/>
              </a:rPr>
              <a:t>What is Graduate Seminar?</a:t>
            </a:r>
          </a:p>
          <a:p>
            <a:pPr marL="347663" indent="-347663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Practice giving scientific talks!</a:t>
            </a:r>
          </a:p>
          <a:p>
            <a:pPr marL="347663" indent="-347663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Exchanging feedback to help us improve our talks </a:t>
            </a:r>
          </a:p>
          <a:p>
            <a:pPr marL="347663" indent="-347663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Learning about each other’s research</a:t>
            </a:r>
          </a:p>
          <a:p>
            <a:pPr marL="347663" indent="-347663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Practice other scientific communication: Abstracts &amp; Posters</a:t>
            </a:r>
            <a:endParaRPr lang="en-US" dirty="0">
              <a:solidFill>
                <a:srgbClr val="048817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1925" y="0"/>
            <a:ext cx="967740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Helvetica" charset="0"/>
              </a:rPr>
              <a:t>Comments from p</a:t>
            </a:r>
            <a:r>
              <a:rPr lang="en-US" sz="2800" dirty="0" smtClean="0">
                <a:latin typeface="Helvetica" charset="0"/>
              </a:rPr>
              <a:t>revious semesters</a:t>
            </a:r>
            <a:endParaRPr lang="en-US" sz="2800" dirty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endParaRPr lang="en-US" sz="1000" b="0" dirty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chemeClr val="tx2"/>
                </a:solidFill>
                <a:latin typeface="Helvetica" charset="0"/>
              </a:rPr>
              <a:t>On the first half of the semester:</a:t>
            </a:r>
          </a:p>
          <a:p>
            <a:pPr>
              <a:lnSpc>
                <a:spcPct val="110000"/>
              </a:lnSpc>
              <a:defRPr/>
            </a:pPr>
            <a:endParaRPr lang="en-US" sz="1000" b="0" dirty="0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0080FF"/>
                </a:solidFill>
                <a:latin typeface="Helvetica" charset="0"/>
              </a:rPr>
              <a:t>“</a:t>
            </a:r>
            <a:r>
              <a:rPr lang="en-US" b="0" dirty="0">
                <a:solidFill>
                  <a:srgbClr val="0080FF"/>
                </a:solidFill>
                <a:latin typeface="Helvetica" charset="0"/>
              </a:rPr>
              <a:t>Instead of wasting half of the semester on presentation</a:t>
            </a:r>
          </a:p>
          <a:p>
            <a:pPr>
              <a:lnSpc>
                <a:spcPct val="110000"/>
              </a:lnSpc>
              <a:defRPr/>
            </a:pPr>
            <a:r>
              <a:rPr lang="en-US" b="0" dirty="0">
                <a:solidFill>
                  <a:srgbClr val="0080FF"/>
                </a:solidFill>
                <a:latin typeface="Helvetica" charset="0"/>
              </a:rPr>
              <a:t>		techniques … students should present twice</a:t>
            </a:r>
            <a:r>
              <a:rPr lang="en-US" b="0" dirty="0" smtClean="0">
                <a:solidFill>
                  <a:srgbClr val="0080FF"/>
                </a:solidFill>
                <a:latin typeface="Helvetica" charset="0"/>
              </a:rPr>
              <a:t>”</a:t>
            </a:r>
          </a:p>
          <a:p>
            <a:pPr>
              <a:lnSpc>
                <a:spcPct val="110000"/>
              </a:lnSpc>
              <a:defRPr/>
            </a:pPr>
            <a:r>
              <a:rPr lang="en-US" b="0" dirty="0">
                <a:solidFill>
                  <a:srgbClr val="FF6600"/>
                </a:solidFill>
                <a:latin typeface="Helvetica" charset="0"/>
              </a:rPr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1925" y="0"/>
            <a:ext cx="9677400" cy="374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Helvetica" charset="0"/>
              </a:rPr>
              <a:t>Comments from p</a:t>
            </a:r>
            <a:r>
              <a:rPr lang="en-US" sz="2800" dirty="0" smtClean="0">
                <a:latin typeface="Helvetica" charset="0"/>
              </a:rPr>
              <a:t>revious semesters</a:t>
            </a:r>
            <a:endParaRPr lang="en-US" sz="2800" dirty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endParaRPr lang="en-US" sz="1000" b="0" dirty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chemeClr val="tx2"/>
                </a:solidFill>
                <a:latin typeface="Helvetica" charset="0"/>
              </a:rPr>
              <a:t>On the first half of the semester:</a:t>
            </a:r>
          </a:p>
          <a:p>
            <a:pPr>
              <a:lnSpc>
                <a:spcPct val="110000"/>
              </a:lnSpc>
              <a:defRPr/>
            </a:pPr>
            <a:endParaRPr lang="en-US" sz="1000" b="0" dirty="0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0080FF"/>
                </a:solidFill>
                <a:latin typeface="Helvetica" charset="0"/>
              </a:rPr>
              <a:t>“</a:t>
            </a:r>
            <a:r>
              <a:rPr lang="en-US" b="0" dirty="0">
                <a:solidFill>
                  <a:srgbClr val="0080FF"/>
                </a:solidFill>
                <a:latin typeface="Helvetica" charset="0"/>
              </a:rPr>
              <a:t>Instead of wasting half of the semester on presentation</a:t>
            </a:r>
          </a:p>
          <a:p>
            <a:pPr>
              <a:lnSpc>
                <a:spcPct val="110000"/>
              </a:lnSpc>
              <a:defRPr/>
            </a:pPr>
            <a:r>
              <a:rPr lang="en-US" b="0" dirty="0">
                <a:solidFill>
                  <a:srgbClr val="0080FF"/>
                </a:solidFill>
                <a:latin typeface="Helvetica" charset="0"/>
              </a:rPr>
              <a:t>		techniques … students should present twice</a:t>
            </a:r>
            <a:r>
              <a:rPr lang="en-US" b="0" dirty="0" smtClean="0">
                <a:solidFill>
                  <a:srgbClr val="0080FF"/>
                </a:solidFill>
                <a:latin typeface="Helvetica" charset="0"/>
              </a:rPr>
              <a:t>”</a:t>
            </a: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0080FF"/>
                </a:solidFill>
                <a:latin typeface="Helvetica" charset="0"/>
              </a:rPr>
              <a:t>“Abstract &amp; poster classes were helpful, as was the mini-presentation”</a:t>
            </a: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0080FF"/>
                </a:solidFill>
                <a:latin typeface="Helvetica" charset="0"/>
              </a:rPr>
              <a:t>“More how-</a:t>
            </a:r>
            <a:r>
              <a:rPr lang="en-US" b="0" dirty="0" err="1" smtClean="0">
                <a:solidFill>
                  <a:srgbClr val="0080FF"/>
                </a:solidFill>
                <a:latin typeface="Helvetica" charset="0"/>
              </a:rPr>
              <a:t>to’s</a:t>
            </a:r>
            <a:r>
              <a:rPr lang="en-US" b="0" dirty="0" smtClean="0">
                <a:solidFill>
                  <a:srgbClr val="0080FF"/>
                </a:solidFill>
                <a:latin typeface="Helvetica" charset="0"/>
              </a:rPr>
              <a:t> (i.e., talks, abstracts, posters, etc.) This stuff is useful”</a:t>
            </a:r>
            <a:endParaRPr lang="en-US" b="0" dirty="0">
              <a:solidFill>
                <a:srgbClr val="0080FF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endParaRPr lang="en-US" dirty="0" smtClean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b="0" dirty="0">
                <a:solidFill>
                  <a:srgbClr val="FF6600"/>
                </a:solidFill>
                <a:latin typeface="Helvetica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5632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1925" y="0"/>
            <a:ext cx="9677400" cy="594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Helvetica" charset="0"/>
              </a:rPr>
              <a:t>Comments from p</a:t>
            </a:r>
            <a:r>
              <a:rPr lang="en-US" sz="2800" dirty="0" smtClean="0">
                <a:latin typeface="Helvetica" charset="0"/>
              </a:rPr>
              <a:t>revious semesters</a:t>
            </a:r>
            <a:endParaRPr lang="en-US" sz="2800" dirty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endParaRPr lang="en-US" sz="1000" b="0" dirty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chemeClr val="tx2"/>
                </a:solidFill>
                <a:latin typeface="Helvetica" charset="0"/>
              </a:rPr>
              <a:t>On the first half of the semester:</a:t>
            </a:r>
          </a:p>
          <a:p>
            <a:pPr>
              <a:lnSpc>
                <a:spcPct val="110000"/>
              </a:lnSpc>
              <a:defRPr/>
            </a:pPr>
            <a:endParaRPr lang="en-US" sz="1000" b="0" dirty="0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0080FF"/>
                </a:solidFill>
                <a:latin typeface="Helvetica" charset="0"/>
              </a:rPr>
              <a:t>“</a:t>
            </a:r>
            <a:r>
              <a:rPr lang="en-US" b="0" dirty="0">
                <a:solidFill>
                  <a:srgbClr val="0080FF"/>
                </a:solidFill>
                <a:latin typeface="Helvetica" charset="0"/>
              </a:rPr>
              <a:t>Instead of wasting half of the semester on presentation</a:t>
            </a:r>
          </a:p>
          <a:p>
            <a:pPr>
              <a:lnSpc>
                <a:spcPct val="110000"/>
              </a:lnSpc>
              <a:defRPr/>
            </a:pPr>
            <a:r>
              <a:rPr lang="en-US" b="0" dirty="0">
                <a:solidFill>
                  <a:srgbClr val="0080FF"/>
                </a:solidFill>
                <a:latin typeface="Helvetica" charset="0"/>
              </a:rPr>
              <a:t>		techniques … students should present twice</a:t>
            </a:r>
            <a:r>
              <a:rPr lang="en-US" b="0" dirty="0" smtClean="0">
                <a:solidFill>
                  <a:srgbClr val="0080FF"/>
                </a:solidFill>
                <a:latin typeface="Helvetica" charset="0"/>
              </a:rPr>
              <a:t>”</a:t>
            </a: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0080FF"/>
                </a:solidFill>
                <a:latin typeface="Helvetica" charset="0"/>
              </a:rPr>
              <a:t>“Abstract &amp; poster classes were helpful, as was the mini-presentation”</a:t>
            </a: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0080FF"/>
                </a:solidFill>
                <a:latin typeface="Helvetica" charset="0"/>
              </a:rPr>
              <a:t>“More how-</a:t>
            </a:r>
            <a:r>
              <a:rPr lang="en-US" b="0" dirty="0" err="1" smtClean="0">
                <a:solidFill>
                  <a:srgbClr val="0080FF"/>
                </a:solidFill>
                <a:latin typeface="Helvetica" charset="0"/>
              </a:rPr>
              <a:t>to’s</a:t>
            </a:r>
            <a:r>
              <a:rPr lang="en-US" b="0" dirty="0" smtClean="0">
                <a:solidFill>
                  <a:srgbClr val="0080FF"/>
                </a:solidFill>
                <a:latin typeface="Helvetica" charset="0"/>
              </a:rPr>
              <a:t> (i.e., talks, abstracts, posters, etc.) This stuff is useful”</a:t>
            </a:r>
            <a:endParaRPr lang="en-US" b="0" dirty="0">
              <a:solidFill>
                <a:srgbClr val="0080FF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endParaRPr lang="en-US" dirty="0" smtClean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 smtClean="0">
                <a:latin typeface="Helvetica" charset="0"/>
              </a:rPr>
              <a:t>On the seminar format:</a:t>
            </a:r>
            <a:endParaRPr lang="en-US" dirty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endParaRPr lang="en-US" sz="1000" b="0" dirty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008000"/>
                </a:solidFill>
                <a:latin typeface="Helvetica" charset="0"/>
              </a:rPr>
              <a:t>“It</a:t>
            </a:r>
            <a:r>
              <a:rPr lang="fr-FR" b="0" dirty="0" smtClean="0">
                <a:solidFill>
                  <a:srgbClr val="008000"/>
                </a:solidFill>
                <a:latin typeface="Helvetica" charset="0"/>
              </a:rPr>
              <a:t>’</a:t>
            </a:r>
            <a:r>
              <a:rPr lang="en-US" b="0" dirty="0" smtClean="0">
                <a:solidFill>
                  <a:srgbClr val="008000"/>
                </a:solidFill>
                <a:latin typeface="Helvetica" charset="0"/>
              </a:rPr>
              <a:t>s a supportive environment to get feedback and practice”</a:t>
            </a: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008000"/>
                </a:solidFill>
                <a:latin typeface="Helvetica" charset="0"/>
              </a:rPr>
              <a:t>“I would make the presentations longer (10-20 min)”</a:t>
            </a: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008000"/>
                </a:solidFill>
                <a:latin typeface="Helvetica" charset="0"/>
              </a:rPr>
              <a:t>“Often frustrating when people are giving 5’s across the</a:t>
            </a:r>
          </a:p>
          <a:p>
            <a:pPr>
              <a:lnSpc>
                <a:spcPct val="110000"/>
              </a:lnSpc>
              <a:defRPr/>
            </a:pPr>
            <a:r>
              <a:rPr lang="en-US" b="0" dirty="0">
                <a:solidFill>
                  <a:srgbClr val="008000"/>
                </a:solidFill>
                <a:latin typeface="Helvetica" charset="0"/>
              </a:rPr>
              <a:t>	</a:t>
            </a:r>
            <a:r>
              <a:rPr lang="en-US" b="0" dirty="0" smtClean="0">
                <a:solidFill>
                  <a:srgbClr val="008000"/>
                </a:solidFill>
                <a:latin typeface="Helvetica" charset="0"/>
              </a:rPr>
              <a:t>	board … there is always room for improvement”</a:t>
            </a:r>
          </a:p>
          <a:p>
            <a:pPr>
              <a:lnSpc>
                <a:spcPct val="110000"/>
              </a:lnSpc>
              <a:defRPr/>
            </a:pPr>
            <a:r>
              <a:rPr lang="en-US" b="0" dirty="0">
                <a:solidFill>
                  <a:srgbClr val="FF6600"/>
                </a:solidFill>
                <a:latin typeface="Helvetica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66183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1925" y="0"/>
            <a:ext cx="9677400" cy="692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Helvetica" charset="0"/>
              </a:rPr>
              <a:t>Comments from p</a:t>
            </a:r>
            <a:r>
              <a:rPr lang="en-US" sz="2800" dirty="0" smtClean="0">
                <a:latin typeface="Helvetica" charset="0"/>
              </a:rPr>
              <a:t>revious semesters</a:t>
            </a:r>
            <a:endParaRPr lang="en-US" sz="2800" dirty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endParaRPr lang="en-US" sz="1000" b="0" dirty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chemeClr val="tx2"/>
                </a:solidFill>
                <a:latin typeface="Helvetica" charset="0"/>
              </a:rPr>
              <a:t>On the first half of the semester:</a:t>
            </a:r>
          </a:p>
          <a:p>
            <a:pPr>
              <a:lnSpc>
                <a:spcPct val="110000"/>
              </a:lnSpc>
              <a:defRPr/>
            </a:pPr>
            <a:endParaRPr lang="en-US" sz="1000" b="0" dirty="0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0080FF"/>
                </a:solidFill>
                <a:latin typeface="Helvetica" charset="0"/>
              </a:rPr>
              <a:t>“</a:t>
            </a:r>
            <a:r>
              <a:rPr lang="en-US" b="0" dirty="0">
                <a:solidFill>
                  <a:srgbClr val="0080FF"/>
                </a:solidFill>
                <a:latin typeface="Helvetica" charset="0"/>
              </a:rPr>
              <a:t>Instead of wasting half of the semester on presentation</a:t>
            </a:r>
          </a:p>
          <a:p>
            <a:pPr>
              <a:lnSpc>
                <a:spcPct val="110000"/>
              </a:lnSpc>
              <a:defRPr/>
            </a:pPr>
            <a:r>
              <a:rPr lang="en-US" b="0" dirty="0">
                <a:solidFill>
                  <a:srgbClr val="0080FF"/>
                </a:solidFill>
                <a:latin typeface="Helvetica" charset="0"/>
              </a:rPr>
              <a:t>		techniques … students should present twice</a:t>
            </a:r>
            <a:r>
              <a:rPr lang="en-US" b="0" dirty="0" smtClean="0">
                <a:solidFill>
                  <a:srgbClr val="0080FF"/>
                </a:solidFill>
                <a:latin typeface="Helvetica" charset="0"/>
              </a:rPr>
              <a:t>”</a:t>
            </a: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0080FF"/>
                </a:solidFill>
                <a:latin typeface="Helvetica" charset="0"/>
              </a:rPr>
              <a:t>“Abstract &amp; poster classes were helpful, as was the mini-presentation”</a:t>
            </a: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0080FF"/>
                </a:solidFill>
                <a:latin typeface="Helvetica" charset="0"/>
              </a:rPr>
              <a:t>“More how-</a:t>
            </a:r>
            <a:r>
              <a:rPr lang="en-US" b="0" dirty="0" err="1" smtClean="0">
                <a:solidFill>
                  <a:srgbClr val="0080FF"/>
                </a:solidFill>
                <a:latin typeface="Helvetica" charset="0"/>
              </a:rPr>
              <a:t>to’s</a:t>
            </a:r>
            <a:r>
              <a:rPr lang="en-US" b="0" dirty="0" smtClean="0">
                <a:solidFill>
                  <a:srgbClr val="0080FF"/>
                </a:solidFill>
                <a:latin typeface="Helvetica" charset="0"/>
              </a:rPr>
              <a:t> (i.e., talks, abstracts, posters, etc.) This stuff is useful”</a:t>
            </a:r>
            <a:endParaRPr lang="en-US" b="0" dirty="0">
              <a:solidFill>
                <a:srgbClr val="0080FF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endParaRPr lang="en-US" dirty="0" smtClean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 smtClean="0">
                <a:latin typeface="Helvetica" charset="0"/>
              </a:rPr>
              <a:t>On the seminar format:</a:t>
            </a:r>
            <a:endParaRPr lang="en-US" dirty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endParaRPr lang="en-US" sz="1000" b="0" dirty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008000"/>
                </a:solidFill>
                <a:latin typeface="Helvetica" charset="0"/>
              </a:rPr>
              <a:t>“It</a:t>
            </a:r>
            <a:r>
              <a:rPr lang="fr-FR" b="0" dirty="0" smtClean="0">
                <a:solidFill>
                  <a:srgbClr val="008000"/>
                </a:solidFill>
                <a:latin typeface="Helvetica" charset="0"/>
              </a:rPr>
              <a:t>’</a:t>
            </a:r>
            <a:r>
              <a:rPr lang="en-US" b="0" dirty="0" smtClean="0">
                <a:solidFill>
                  <a:srgbClr val="008000"/>
                </a:solidFill>
                <a:latin typeface="Helvetica" charset="0"/>
              </a:rPr>
              <a:t>s a supportive environment to get feedback and practice”</a:t>
            </a: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008000"/>
                </a:solidFill>
                <a:latin typeface="Helvetica" charset="0"/>
              </a:rPr>
              <a:t>“I would make the presentations longer (10-20 min)”</a:t>
            </a: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008000"/>
                </a:solidFill>
                <a:latin typeface="Helvetica" charset="0"/>
              </a:rPr>
              <a:t>“Often frustrating when people are giving 5’s across the</a:t>
            </a:r>
          </a:p>
          <a:p>
            <a:pPr>
              <a:lnSpc>
                <a:spcPct val="110000"/>
              </a:lnSpc>
              <a:defRPr/>
            </a:pPr>
            <a:r>
              <a:rPr lang="en-US" b="0" dirty="0">
                <a:solidFill>
                  <a:srgbClr val="008000"/>
                </a:solidFill>
                <a:latin typeface="Helvetica" charset="0"/>
              </a:rPr>
              <a:t>	</a:t>
            </a:r>
            <a:r>
              <a:rPr lang="en-US" b="0" dirty="0" smtClean="0">
                <a:solidFill>
                  <a:srgbClr val="008000"/>
                </a:solidFill>
                <a:latin typeface="Helvetica" charset="0"/>
              </a:rPr>
              <a:t>	board … there is always room for improvement”</a:t>
            </a:r>
          </a:p>
          <a:p>
            <a:pPr>
              <a:lnSpc>
                <a:spcPct val="110000"/>
              </a:lnSpc>
              <a:defRPr/>
            </a:pPr>
            <a:endParaRPr lang="en-US" b="0" dirty="0">
              <a:solidFill>
                <a:srgbClr val="008000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chemeClr val="tx2"/>
                </a:solidFill>
                <a:latin typeface="Helvetica" charset="0"/>
              </a:rPr>
              <a:t>On 610 itself:</a:t>
            </a:r>
          </a:p>
          <a:p>
            <a:pPr>
              <a:lnSpc>
                <a:spcPct val="110000"/>
              </a:lnSpc>
              <a:defRPr/>
            </a:pPr>
            <a:endParaRPr lang="en-US" sz="1000" b="0" dirty="0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FF6600"/>
                </a:solidFill>
                <a:latin typeface="Helvetica" charset="0"/>
              </a:rPr>
              <a:t>“</a:t>
            </a:r>
            <a:r>
              <a:rPr lang="en-US" b="0" dirty="0">
                <a:solidFill>
                  <a:srgbClr val="FF6600"/>
                </a:solidFill>
                <a:latin typeface="Helvetica" charset="0"/>
              </a:rPr>
              <a:t>Let us test out of it!</a:t>
            </a:r>
            <a:r>
              <a:rPr lang="en-US" b="0" dirty="0" smtClean="0">
                <a:solidFill>
                  <a:srgbClr val="FF6600"/>
                </a:solidFill>
                <a:latin typeface="Helvetica" charset="0"/>
              </a:rPr>
              <a:t>”</a:t>
            </a:r>
            <a:endParaRPr lang="en-US" sz="1000" b="0" dirty="0">
              <a:solidFill>
                <a:srgbClr val="FF6600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1925" y="0"/>
            <a:ext cx="9677400" cy="750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Helvetica" charset="0"/>
              </a:rPr>
              <a:t>Comments from p</a:t>
            </a:r>
            <a:r>
              <a:rPr lang="en-US" sz="2800" dirty="0" smtClean="0">
                <a:latin typeface="Helvetica" charset="0"/>
              </a:rPr>
              <a:t>revious semesters</a:t>
            </a:r>
            <a:endParaRPr lang="en-US" sz="2800" dirty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endParaRPr lang="en-US" sz="1000" b="0" dirty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chemeClr val="tx2"/>
                </a:solidFill>
                <a:latin typeface="Helvetica" charset="0"/>
              </a:rPr>
              <a:t>On the first half of the semester:</a:t>
            </a:r>
          </a:p>
          <a:p>
            <a:pPr>
              <a:lnSpc>
                <a:spcPct val="110000"/>
              </a:lnSpc>
              <a:defRPr/>
            </a:pPr>
            <a:endParaRPr lang="en-US" sz="1000" b="0" dirty="0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0080FF"/>
                </a:solidFill>
                <a:latin typeface="Helvetica" charset="0"/>
              </a:rPr>
              <a:t>“</a:t>
            </a:r>
            <a:r>
              <a:rPr lang="en-US" b="0" dirty="0">
                <a:solidFill>
                  <a:srgbClr val="0080FF"/>
                </a:solidFill>
                <a:latin typeface="Helvetica" charset="0"/>
              </a:rPr>
              <a:t>Instead of wasting half of the semester on presentation</a:t>
            </a:r>
          </a:p>
          <a:p>
            <a:pPr>
              <a:lnSpc>
                <a:spcPct val="110000"/>
              </a:lnSpc>
              <a:defRPr/>
            </a:pPr>
            <a:r>
              <a:rPr lang="en-US" b="0" dirty="0">
                <a:solidFill>
                  <a:srgbClr val="0080FF"/>
                </a:solidFill>
                <a:latin typeface="Helvetica" charset="0"/>
              </a:rPr>
              <a:t>		techniques … students should present twice</a:t>
            </a:r>
            <a:r>
              <a:rPr lang="en-US" b="0" dirty="0" smtClean="0">
                <a:solidFill>
                  <a:srgbClr val="0080FF"/>
                </a:solidFill>
                <a:latin typeface="Helvetica" charset="0"/>
              </a:rPr>
              <a:t>”</a:t>
            </a: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0080FF"/>
                </a:solidFill>
                <a:latin typeface="Helvetica" charset="0"/>
              </a:rPr>
              <a:t>“Abstract &amp; poster classes were helpful, as was the mini-presentation”</a:t>
            </a: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0080FF"/>
                </a:solidFill>
                <a:latin typeface="Helvetica" charset="0"/>
              </a:rPr>
              <a:t>“More how-</a:t>
            </a:r>
            <a:r>
              <a:rPr lang="en-US" b="0" dirty="0" err="1" smtClean="0">
                <a:solidFill>
                  <a:srgbClr val="0080FF"/>
                </a:solidFill>
                <a:latin typeface="Helvetica" charset="0"/>
              </a:rPr>
              <a:t>to’s</a:t>
            </a:r>
            <a:r>
              <a:rPr lang="en-US" b="0" dirty="0" smtClean="0">
                <a:solidFill>
                  <a:srgbClr val="0080FF"/>
                </a:solidFill>
                <a:latin typeface="Helvetica" charset="0"/>
              </a:rPr>
              <a:t> (i.e., talks, abstracts, posters, etc.) This stuff is useful”</a:t>
            </a:r>
            <a:endParaRPr lang="en-US" b="0" dirty="0">
              <a:solidFill>
                <a:srgbClr val="0080FF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endParaRPr lang="en-US" dirty="0" smtClean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 smtClean="0">
                <a:latin typeface="Helvetica" charset="0"/>
              </a:rPr>
              <a:t>On the seminar format:</a:t>
            </a:r>
            <a:endParaRPr lang="en-US" dirty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endParaRPr lang="en-US" sz="1000" b="0" dirty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008000"/>
                </a:solidFill>
                <a:latin typeface="Helvetica" charset="0"/>
              </a:rPr>
              <a:t>“It</a:t>
            </a:r>
            <a:r>
              <a:rPr lang="fr-FR" b="0" dirty="0" smtClean="0">
                <a:solidFill>
                  <a:srgbClr val="008000"/>
                </a:solidFill>
                <a:latin typeface="Helvetica" charset="0"/>
              </a:rPr>
              <a:t>’</a:t>
            </a:r>
            <a:r>
              <a:rPr lang="en-US" b="0" dirty="0" smtClean="0">
                <a:solidFill>
                  <a:srgbClr val="008000"/>
                </a:solidFill>
                <a:latin typeface="Helvetica" charset="0"/>
              </a:rPr>
              <a:t>s a supportive environment to get feedback and practice”</a:t>
            </a: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008000"/>
                </a:solidFill>
                <a:latin typeface="Helvetica" charset="0"/>
              </a:rPr>
              <a:t>“I would make the presentations longer (10-20 min)”</a:t>
            </a: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008000"/>
                </a:solidFill>
                <a:latin typeface="Helvetica" charset="0"/>
              </a:rPr>
              <a:t>“Often frustrating when people are giving 5’s across the</a:t>
            </a:r>
          </a:p>
          <a:p>
            <a:pPr>
              <a:lnSpc>
                <a:spcPct val="110000"/>
              </a:lnSpc>
              <a:defRPr/>
            </a:pPr>
            <a:r>
              <a:rPr lang="en-US" b="0" dirty="0">
                <a:solidFill>
                  <a:srgbClr val="008000"/>
                </a:solidFill>
                <a:latin typeface="Helvetica" charset="0"/>
              </a:rPr>
              <a:t>	</a:t>
            </a:r>
            <a:r>
              <a:rPr lang="en-US" b="0" dirty="0" smtClean="0">
                <a:solidFill>
                  <a:srgbClr val="008000"/>
                </a:solidFill>
                <a:latin typeface="Helvetica" charset="0"/>
              </a:rPr>
              <a:t>	board … there is always room for improvement”</a:t>
            </a:r>
          </a:p>
          <a:p>
            <a:pPr>
              <a:lnSpc>
                <a:spcPct val="110000"/>
              </a:lnSpc>
              <a:defRPr/>
            </a:pPr>
            <a:endParaRPr lang="en-US" b="0" dirty="0">
              <a:solidFill>
                <a:srgbClr val="008000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chemeClr val="tx2"/>
                </a:solidFill>
                <a:latin typeface="Helvetica" charset="0"/>
              </a:rPr>
              <a:t>On 610 itself:</a:t>
            </a:r>
          </a:p>
          <a:p>
            <a:pPr>
              <a:lnSpc>
                <a:spcPct val="110000"/>
              </a:lnSpc>
              <a:defRPr/>
            </a:pPr>
            <a:endParaRPr lang="en-US" sz="1000" b="0" dirty="0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FF6600"/>
                </a:solidFill>
                <a:latin typeface="Helvetica" charset="0"/>
              </a:rPr>
              <a:t>“</a:t>
            </a:r>
            <a:r>
              <a:rPr lang="en-US" b="0" dirty="0">
                <a:solidFill>
                  <a:srgbClr val="FF6600"/>
                </a:solidFill>
                <a:latin typeface="Helvetica" charset="0"/>
              </a:rPr>
              <a:t>Let us test out of it!</a:t>
            </a:r>
            <a:r>
              <a:rPr lang="en-US" b="0" dirty="0" smtClean="0">
                <a:solidFill>
                  <a:srgbClr val="FF6600"/>
                </a:solidFill>
                <a:latin typeface="Helvetica" charset="0"/>
              </a:rPr>
              <a:t>”</a:t>
            </a:r>
            <a:endParaRPr lang="en-US" sz="1000" b="0" dirty="0">
              <a:solidFill>
                <a:srgbClr val="FF6600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FF6600"/>
                </a:solidFill>
                <a:latin typeface="Helvetica" charset="0"/>
              </a:rPr>
              <a:t>“</a:t>
            </a:r>
            <a:r>
              <a:rPr lang="en-US" b="0" dirty="0">
                <a:solidFill>
                  <a:srgbClr val="FF6600"/>
                </a:solidFill>
                <a:latin typeface="Helvetica" charset="0"/>
              </a:rPr>
              <a:t>This course makes me a better speaker!</a:t>
            </a:r>
            <a:r>
              <a:rPr lang="en-US" b="0" dirty="0" smtClean="0">
                <a:solidFill>
                  <a:srgbClr val="FF6600"/>
                </a:solidFill>
                <a:latin typeface="Helvetica" charset="0"/>
              </a:rPr>
              <a:t>”</a:t>
            </a:r>
            <a:r>
              <a:rPr lang="en-US" b="0" dirty="0">
                <a:solidFill>
                  <a:srgbClr val="FF6600"/>
                </a:solidFill>
                <a:latin typeface="Helvetica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279834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7279" y="1077168"/>
            <a:ext cx="5880636" cy="1680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b="0" dirty="0" smtClean="0">
                <a:solidFill>
                  <a:srgbClr val="FF6600"/>
                </a:solidFill>
                <a:latin typeface="Helvetica" charset="0"/>
              </a:rPr>
              <a:t>“</a:t>
            </a:r>
            <a:r>
              <a:rPr lang="en-US" b="0" dirty="0">
                <a:solidFill>
                  <a:srgbClr val="FF6600"/>
                </a:solidFill>
                <a:latin typeface="Helvetica" charset="0"/>
              </a:rPr>
              <a:t>This course makes me a better speaker!</a:t>
            </a:r>
            <a:r>
              <a:rPr lang="en-US" b="0" dirty="0" smtClean="0">
                <a:solidFill>
                  <a:srgbClr val="FF6600"/>
                </a:solidFill>
                <a:latin typeface="Helvetica" charset="0"/>
              </a:rPr>
              <a:t>”</a:t>
            </a:r>
          </a:p>
          <a:p>
            <a:pPr>
              <a:lnSpc>
                <a:spcPct val="110000"/>
              </a:lnSpc>
              <a:defRPr/>
            </a:pPr>
            <a:endParaRPr lang="en-US" b="0" dirty="0">
              <a:solidFill>
                <a:srgbClr val="FF6600"/>
              </a:solidFill>
              <a:latin typeface="Helvetica" charset="0"/>
            </a:endParaRPr>
          </a:p>
          <a:p>
            <a:pPr marL="342900" indent="-342900">
              <a:lnSpc>
                <a:spcPct val="110000"/>
              </a:lnSpc>
              <a:buFont typeface="Wingdings" charset="0"/>
              <a:buChar char="à"/>
              <a:defRPr/>
            </a:pPr>
            <a:r>
              <a:rPr lang="en-US" b="0" dirty="0" smtClean="0">
                <a:latin typeface="Helvetica" charset="0"/>
                <a:sym typeface="Wingdings"/>
              </a:rPr>
              <a:t>HOW?</a:t>
            </a:r>
            <a:r>
              <a:rPr lang="en-US" b="0" dirty="0">
                <a:latin typeface="Helvetica" charset="0"/>
              </a:rPr>
              <a:t>		</a:t>
            </a:r>
          </a:p>
          <a:p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2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" y="200025"/>
            <a:ext cx="7071107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</a:rPr>
              <a:t>Next Week:  How to Give a Memorable Seminar</a:t>
            </a:r>
          </a:p>
          <a:p>
            <a:endParaRPr lang="en-US" dirty="0">
              <a:solidFill>
                <a:srgbClr val="3366FF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</a:rPr>
              <a:t>Assigned Reading (on the class website):</a:t>
            </a:r>
            <a:endParaRPr lang="en-US" dirty="0">
              <a:solidFill>
                <a:srgbClr val="3366FF"/>
              </a:solidFill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sz="3600" dirty="0" smtClean="0">
                <a:latin typeface="Arial"/>
                <a:cs typeface="Arial"/>
              </a:rPr>
              <a:t>I Can’t Go On!</a:t>
            </a:r>
          </a:p>
          <a:p>
            <a:r>
              <a:rPr lang="en-US" i="1" dirty="0" smtClean="0">
                <a:latin typeface="Arial"/>
                <a:cs typeface="Arial"/>
              </a:rPr>
              <a:t>What’s behind </a:t>
            </a:r>
            <a:r>
              <a:rPr lang="en-US" i="1" dirty="0" err="1" smtClean="0">
                <a:latin typeface="Arial"/>
                <a:cs typeface="Arial"/>
              </a:rPr>
              <a:t>stagefright</a:t>
            </a:r>
            <a:r>
              <a:rPr lang="en-US" i="1" dirty="0" smtClean="0">
                <a:latin typeface="Arial"/>
                <a:cs typeface="Arial"/>
              </a:rPr>
              <a:t>?</a:t>
            </a:r>
          </a:p>
          <a:p>
            <a:endParaRPr lang="en-US" sz="1200" i="1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By Joan </a:t>
            </a:r>
            <a:r>
              <a:rPr lang="en-US" dirty="0" err="1" smtClean="0">
                <a:latin typeface="Arial"/>
                <a:cs typeface="Arial"/>
              </a:rPr>
              <a:t>Acocella</a:t>
            </a:r>
            <a:endParaRPr lang="en-US" dirty="0" smtClean="0">
              <a:latin typeface="Arial"/>
              <a:cs typeface="Arial"/>
            </a:endParaRPr>
          </a:p>
          <a:p>
            <a:endParaRPr lang="en-US" sz="1200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A review of:</a:t>
            </a:r>
          </a:p>
          <a:p>
            <a:r>
              <a:rPr lang="en-US" dirty="0" smtClean="0">
                <a:latin typeface="Arial"/>
                <a:cs typeface="Arial"/>
              </a:rPr>
              <a:t>“Playing Scared: A History and</a:t>
            </a:r>
          </a:p>
          <a:p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Memoir of Stage Fright”</a:t>
            </a:r>
          </a:p>
          <a:p>
            <a:endParaRPr lang="en-US" sz="1200" dirty="0" smtClean="0">
              <a:latin typeface="Arial"/>
              <a:cs typeface="Arial"/>
            </a:endParaRPr>
          </a:p>
          <a:p>
            <a:r>
              <a:rPr lang="en-US" i="1" dirty="0" smtClean="0">
                <a:latin typeface="Arial"/>
                <a:cs typeface="Arial"/>
              </a:rPr>
              <a:t>The New Yorker</a:t>
            </a:r>
            <a:r>
              <a:rPr lang="en-US" dirty="0" smtClean="0">
                <a:latin typeface="Arial"/>
                <a:cs typeface="Arial"/>
              </a:rPr>
              <a:t>, Aug. 3, 2015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1532870"/>
            <a:ext cx="3733800" cy="514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23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" y="200025"/>
            <a:ext cx="9025518" cy="71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</a:rPr>
              <a:t>Next Week:  How to Give a Memorable Seminar</a:t>
            </a:r>
          </a:p>
          <a:p>
            <a:endParaRPr lang="en-US" dirty="0">
              <a:solidFill>
                <a:srgbClr val="3366FF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</a:rPr>
              <a:t>Assigned Reading (on the class website):</a:t>
            </a:r>
            <a:endParaRPr lang="en-US" dirty="0">
              <a:solidFill>
                <a:srgbClr val="3366FF"/>
              </a:solidFill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sz="3600" dirty="0" smtClean="0">
                <a:latin typeface="Arial"/>
                <a:cs typeface="Arial"/>
              </a:rPr>
              <a:t>I Can’t Go On!</a:t>
            </a:r>
          </a:p>
          <a:p>
            <a:r>
              <a:rPr lang="en-US" i="1" dirty="0" smtClean="0">
                <a:latin typeface="Arial"/>
                <a:cs typeface="Arial"/>
              </a:rPr>
              <a:t>What’s behind </a:t>
            </a:r>
            <a:r>
              <a:rPr lang="en-US" i="1" dirty="0" err="1" smtClean="0">
                <a:latin typeface="Arial"/>
                <a:cs typeface="Arial"/>
              </a:rPr>
              <a:t>stagefright</a:t>
            </a:r>
            <a:r>
              <a:rPr lang="en-US" i="1" dirty="0" smtClean="0">
                <a:latin typeface="Arial"/>
                <a:cs typeface="Arial"/>
              </a:rPr>
              <a:t>?</a:t>
            </a:r>
          </a:p>
          <a:p>
            <a:endParaRPr lang="en-US" sz="1200" i="1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By Joan </a:t>
            </a:r>
            <a:r>
              <a:rPr lang="en-US" dirty="0" err="1" smtClean="0">
                <a:latin typeface="Arial"/>
                <a:cs typeface="Arial"/>
              </a:rPr>
              <a:t>Acocella</a:t>
            </a:r>
            <a:endParaRPr lang="en-US" dirty="0" smtClean="0">
              <a:latin typeface="Arial"/>
              <a:cs typeface="Arial"/>
            </a:endParaRPr>
          </a:p>
          <a:p>
            <a:endParaRPr lang="en-US" sz="1200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A review of:</a:t>
            </a:r>
          </a:p>
          <a:p>
            <a:r>
              <a:rPr lang="en-US" dirty="0" smtClean="0">
                <a:latin typeface="Arial"/>
                <a:cs typeface="Arial"/>
              </a:rPr>
              <a:t>“Playing Scared: A History and</a:t>
            </a:r>
          </a:p>
          <a:p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Memoir of Stage Fright”</a:t>
            </a:r>
          </a:p>
          <a:p>
            <a:endParaRPr lang="en-US" sz="1200" dirty="0" smtClean="0">
              <a:latin typeface="Arial"/>
              <a:cs typeface="Arial"/>
            </a:endParaRPr>
          </a:p>
          <a:p>
            <a:r>
              <a:rPr lang="en-US" i="1" dirty="0" smtClean="0">
                <a:latin typeface="Arial"/>
                <a:cs typeface="Arial"/>
              </a:rPr>
              <a:t>The New Yorker</a:t>
            </a:r>
            <a:r>
              <a:rPr lang="en-US" dirty="0" smtClean="0">
                <a:latin typeface="Arial"/>
                <a:cs typeface="Arial"/>
              </a:rPr>
              <a:t>, Aug. 3, 2015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Questions to consider:</a:t>
            </a:r>
            <a:b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1. Do scientists get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stagefright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. How is a scientific presentation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similar to an artistic performance? How is it different?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1532870"/>
            <a:ext cx="3733800" cy="514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8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4325" y="428625"/>
            <a:ext cx="9559027" cy="406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>
                <a:latin typeface="Helvetica" charset="0"/>
              </a:rPr>
              <a:t>What is Graduate Seminar?</a:t>
            </a:r>
          </a:p>
          <a:p>
            <a:pPr marL="347663" indent="-347663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Practice giving scientific talks!</a:t>
            </a:r>
          </a:p>
          <a:p>
            <a:pPr marL="347663" indent="-347663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Exchanging feedback to help us improve our talks </a:t>
            </a:r>
          </a:p>
          <a:p>
            <a:pPr marL="347663" indent="-347663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Learning about each other’s research</a:t>
            </a:r>
          </a:p>
          <a:p>
            <a:pPr marL="347663" indent="-347663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Practice other scientific communication: Abstracts &amp; Posters</a:t>
            </a:r>
          </a:p>
          <a:p>
            <a:pPr marL="342900" indent="-342900">
              <a:lnSpc>
                <a:spcPct val="120000"/>
              </a:lnSpc>
              <a:buFont typeface="Symbol" charset="0"/>
              <a:buChar char="®"/>
              <a:defRPr/>
            </a:pPr>
            <a:endParaRPr lang="en-US" dirty="0">
              <a:solidFill>
                <a:srgbClr val="048817"/>
              </a:solidFill>
              <a:latin typeface="Helvetica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dirty="0">
                <a:latin typeface="Helvetica" charset="0"/>
              </a:rPr>
              <a:t>Why does the department require GG610?</a:t>
            </a:r>
          </a:p>
          <a:p>
            <a:pPr>
              <a:lnSpc>
                <a:spcPct val="120000"/>
              </a:lnSpc>
              <a:defRPr/>
            </a:pPr>
            <a:endParaRPr lang="en-US" dirty="0">
              <a:solidFill>
                <a:srgbClr val="048817"/>
              </a:solidFill>
              <a:latin typeface="Helvetica" charset="0"/>
            </a:endParaRPr>
          </a:p>
          <a:p>
            <a:pPr>
              <a:defRPr/>
            </a:pPr>
            <a:endParaRPr lang="en-US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4325" y="428625"/>
            <a:ext cx="9559027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>
                <a:latin typeface="Helvetica" charset="0"/>
              </a:rPr>
              <a:t>What is Graduate Seminar?</a:t>
            </a:r>
          </a:p>
          <a:p>
            <a:pPr marL="347663" indent="-347663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Practice giving scientific talks!</a:t>
            </a:r>
          </a:p>
          <a:p>
            <a:pPr marL="347663" indent="-347663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Exchanging feedback to help us improve our talks </a:t>
            </a:r>
          </a:p>
          <a:p>
            <a:pPr marL="347663" indent="-347663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Learning about each other’s research</a:t>
            </a:r>
          </a:p>
          <a:p>
            <a:pPr marL="347663" indent="-347663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Practice other scientific communication: Abstracts &amp; Posters</a:t>
            </a:r>
          </a:p>
          <a:p>
            <a:pPr marL="342900" indent="-342900">
              <a:lnSpc>
                <a:spcPct val="120000"/>
              </a:lnSpc>
              <a:buFont typeface="Symbol" charset="0"/>
              <a:buChar char="®"/>
              <a:defRPr/>
            </a:pPr>
            <a:endParaRPr lang="en-US" dirty="0">
              <a:solidFill>
                <a:srgbClr val="048817"/>
              </a:solidFill>
              <a:latin typeface="Helvetica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dirty="0">
                <a:latin typeface="Helvetica" charset="0"/>
              </a:rPr>
              <a:t>Why does the department require GG610?</a:t>
            </a:r>
          </a:p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rgbClr val="FF0000"/>
                </a:solidFill>
                <a:latin typeface="Helvetica" charset="0"/>
              </a:rPr>
              <a:t>Because giving a good talk:</a:t>
            </a:r>
          </a:p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rgbClr val="FF0000"/>
                </a:solidFill>
                <a:latin typeface="Helvetica" charset="0"/>
                <a:sym typeface="Symbol" charset="0"/>
              </a:rPr>
              <a:t> </a:t>
            </a:r>
            <a:r>
              <a:rPr lang="en-US" dirty="0">
                <a:solidFill>
                  <a:srgbClr val="FF0000"/>
                </a:solidFill>
                <a:latin typeface="Helvetica" charset="0"/>
              </a:rPr>
              <a:t>is one of our most important tasks!</a:t>
            </a:r>
          </a:p>
          <a:p>
            <a:pPr>
              <a:lnSpc>
                <a:spcPct val="120000"/>
              </a:lnSpc>
              <a:defRPr/>
            </a:pPr>
            <a:endParaRPr lang="en-US" dirty="0">
              <a:solidFill>
                <a:srgbClr val="048817"/>
              </a:solidFill>
              <a:latin typeface="Helvetica" charset="0"/>
            </a:endParaRPr>
          </a:p>
          <a:p>
            <a:pPr>
              <a:defRPr/>
            </a:pPr>
            <a:endParaRPr lang="en-US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4325" y="428625"/>
            <a:ext cx="9559027" cy="584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>
                <a:latin typeface="Helvetica" charset="0"/>
              </a:rPr>
              <a:t>What is Graduate Seminar?</a:t>
            </a:r>
          </a:p>
          <a:p>
            <a:pPr marL="347663" indent="-347663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Practice giving scientific talks!</a:t>
            </a:r>
          </a:p>
          <a:p>
            <a:pPr marL="347663" indent="-347663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Exchanging feedback to help us improve our talks </a:t>
            </a:r>
          </a:p>
          <a:p>
            <a:pPr marL="347663" indent="-347663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Learning about each other’s research</a:t>
            </a:r>
          </a:p>
          <a:p>
            <a:pPr marL="347663" indent="-347663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Practice other scientific communication: Abstracts &amp; Posters</a:t>
            </a:r>
          </a:p>
          <a:p>
            <a:pPr marL="342900" indent="-342900">
              <a:lnSpc>
                <a:spcPct val="120000"/>
              </a:lnSpc>
              <a:buFont typeface="Symbol" charset="0"/>
              <a:buChar char="®"/>
              <a:defRPr/>
            </a:pPr>
            <a:endParaRPr lang="en-US" dirty="0">
              <a:solidFill>
                <a:srgbClr val="048817"/>
              </a:solidFill>
              <a:latin typeface="Helvetica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dirty="0">
                <a:latin typeface="Helvetica" charset="0"/>
              </a:rPr>
              <a:t>Why does the department require GG610?</a:t>
            </a:r>
          </a:p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rgbClr val="FF0000"/>
                </a:solidFill>
                <a:latin typeface="Helvetica" charset="0"/>
              </a:rPr>
              <a:t>Because giving a good talk:</a:t>
            </a:r>
          </a:p>
          <a:p>
            <a:pPr marL="342900" indent="-342900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 smtClean="0">
                <a:solidFill>
                  <a:srgbClr val="FF0000"/>
                </a:solidFill>
                <a:latin typeface="Helvetica" charset="0"/>
              </a:rPr>
              <a:t>is </a:t>
            </a:r>
            <a:r>
              <a:rPr lang="en-US" dirty="0">
                <a:solidFill>
                  <a:srgbClr val="FF0000"/>
                </a:solidFill>
                <a:latin typeface="Helvetica" charset="0"/>
              </a:rPr>
              <a:t>one of our most important tasks</a:t>
            </a:r>
            <a:r>
              <a:rPr lang="en-US" dirty="0" smtClean="0">
                <a:solidFill>
                  <a:srgbClr val="FF0000"/>
                </a:solidFill>
                <a:latin typeface="Helvetica" charset="0"/>
              </a:rPr>
              <a:t>!</a:t>
            </a:r>
          </a:p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rgbClr val="FF0000"/>
                </a:solidFill>
                <a:latin typeface="Helvetica" charset="0"/>
                <a:sym typeface="Symbol" charset="0"/>
              </a:rPr>
              <a:t> </a:t>
            </a:r>
            <a:r>
              <a:rPr lang="en-US" dirty="0">
                <a:solidFill>
                  <a:srgbClr val="FF0000"/>
                </a:solidFill>
                <a:latin typeface="Helvetica" charset="0"/>
              </a:rPr>
              <a:t>is hard to do well, but can be learned</a:t>
            </a:r>
          </a:p>
          <a:p>
            <a:pPr marL="342900" indent="-342900">
              <a:lnSpc>
                <a:spcPct val="120000"/>
              </a:lnSpc>
              <a:buFont typeface="Symbol" charset="0"/>
              <a:buChar char="®"/>
              <a:defRPr/>
            </a:pPr>
            <a:endParaRPr lang="en-US" dirty="0">
              <a:solidFill>
                <a:srgbClr val="FF0000"/>
              </a:solidFill>
              <a:latin typeface="Helvetica" charset="0"/>
            </a:endParaRPr>
          </a:p>
          <a:p>
            <a:pPr>
              <a:lnSpc>
                <a:spcPct val="120000"/>
              </a:lnSpc>
              <a:defRPr/>
            </a:pPr>
            <a:endParaRPr lang="en-US" dirty="0">
              <a:solidFill>
                <a:srgbClr val="048817"/>
              </a:solidFill>
              <a:latin typeface="Helvetica" charset="0"/>
            </a:endParaRPr>
          </a:p>
          <a:p>
            <a:pPr>
              <a:defRPr/>
            </a:pPr>
            <a:endParaRPr lang="en-US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4325" y="428625"/>
            <a:ext cx="9559027" cy="628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>
                <a:latin typeface="Helvetica" charset="0"/>
              </a:rPr>
              <a:t>What is Graduate Seminar?</a:t>
            </a:r>
          </a:p>
          <a:p>
            <a:pPr marL="347663" indent="-347663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Practice giving scientific talks!</a:t>
            </a:r>
          </a:p>
          <a:p>
            <a:pPr marL="347663" indent="-347663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Exchanging feedback to help us improve our talks </a:t>
            </a:r>
          </a:p>
          <a:p>
            <a:pPr marL="347663" indent="-347663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Learning about each other’s research</a:t>
            </a:r>
          </a:p>
          <a:p>
            <a:pPr marL="347663" indent="-347663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Practice other scientific communication: Abstracts &amp; Posters</a:t>
            </a:r>
          </a:p>
          <a:p>
            <a:pPr marL="342900" indent="-342900">
              <a:lnSpc>
                <a:spcPct val="120000"/>
              </a:lnSpc>
              <a:buFont typeface="Symbol" charset="0"/>
              <a:buChar char="®"/>
              <a:defRPr/>
            </a:pPr>
            <a:endParaRPr lang="en-US" dirty="0">
              <a:solidFill>
                <a:srgbClr val="048817"/>
              </a:solidFill>
              <a:latin typeface="Helvetica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dirty="0">
                <a:latin typeface="Helvetica" charset="0"/>
              </a:rPr>
              <a:t>Why does the department require GG610?</a:t>
            </a:r>
          </a:p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rgbClr val="FF0000"/>
                </a:solidFill>
                <a:latin typeface="Helvetica" charset="0"/>
              </a:rPr>
              <a:t>Because giving a good talk:</a:t>
            </a:r>
          </a:p>
          <a:p>
            <a:pPr marL="342900" indent="-342900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 smtClean="0">
                <a:solidFill>
                  <a:srgbClr val="FF0000"/>
                </a:solidFill>
                <a:latin typeface="Helvetica" charset="0"/>
              </a:rPr>
              <a:t>is </a:t>
            </a:r>
            <a:r>
              <a:rPr lang="en-US" dirty="0">
                <a:solidFill>
                  <a:srgbClr val="FF0000"/>
                </a:solidFill>
                <a:latin typeface="Helvetica" charset="0"/>
              </a:rPr>
              <a:t>one of our most important tasks</a:t>
            </a:r>
            <a:r>
              <a:rPr lang="en-US" dirty="0" smtClean="0">
                <a:solidFill>
                  <a:srgbClr val="FF0000"/>
                </a:solidFill>
                <a:latin typeface="Helvetica" charset="0"/>
              </a:rPr>
              <a:t>!</a:t>
            </a:r>
          </a:p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rgbClr val="FF0000"/>
                </a:solidFill>
                <a:latin typeface="Helvetica" charset="0"/>
                <a:sym typeface="Symbol" charset="0"/>
              </a:rPr>
              <a:t> </a:t>
            </a:r>
            <a:r>
              <a:rPr lang="en-US" dirty="0">
                <a:solidFill>
                  <a:srgbClr val="FF0000"/>
                </a:solidFill>
                <a:latin typeface="Helvetica" charset="0"/>
              </a:rPr>
              <a:t>is hard to do well, but can be learned</a:t>
            </a:r>
          </a:p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rgbClr val="FF0000"/>
                </a:solidFill>
                <a:latin typeface="Helvetica" charset="0"/>
                <a:sym typeface="Symbol" charset="0"/>
              </a:rPr>
              <a:t> </a:t>
            </a:r>
            <a:r>
              <a:rPr lang="en-US" dirty="0">
                <a:solidFill>
                  <a:srgbClr val="FF0000"/>
                </a:solidFill>
                <a:latin typeface="Helvetica" charset="0"/>
              </a:rPr>
              <a:t>will increase the impact of your work</a:t>
            </a:r>
          </a:p>
          <a:p>
            <a:pPr>
              <a:lnSpc>
                <a:spcPct val="120000"/>
              </a:lnSpc>
              <a:defRPr/>
            </a:pPr>
            <a:endParaRPr lang="en-US" dirty="0">
              <a:solidFill>
                <a:srgbClr val="FF0000"/>
              </a:solidFill>
              <a:latin typeface="Helvetica" charset="0"/>
            </a:endParaRPr>
          </a:p>
          <a:p>
            <a:pPr>
              <a:lnSpc>
                <a:spcPct val="120000"/>
              </a:lnSpc>
              <a:defRPr/>
            </a:pPr>
            <a:endParaRPr lang="en-US" dirty="0">
              <a:solidFill>
                <a:srgbClr val="048817"/>
              </a:solidFill>
              <a:latin typeface="Helvetica" charset="0"/>
            </a:endParaRPr>
          </a:p>
          <a:p>
            <a:pPr>
              <a:defRPr/>
            </a:pPr>
            <a:endParaRPr lang="en-US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4325" y="428625"/>
            <a:ext cx="9559027" cy="6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>
                <a:latin typeface="Helvetica" charset="0"/>
              </a:rPr>
              <a:t>What is Graduate Seminar?</a:t>
            </a:r>
          </a:p>
          <a:p>
            <a:pPr marL="347663" indent="-347663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Practice giving scientific talks!</a:t>
            </a:r>
          </a:p>
          <a:p>
            <a:pPr marL="347663" indent="-347663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Exchanging feedback to help us improve our talks </a:t>
            </a:r>
          </a:p>
          <a:p>
            <a:pPr marL="347663" indent="-347663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Learning about each other’s research</a:t>
            </a:r>
          </a:p>
          <a:p>
            <a:pPr marL="347663" indent="-347663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</a:rPr>
              <a:t>Practice other scientific communication: Abstracts &amp; Posters</a:t>
            </a:r>
          </a:p>
          <a:p>
            <a:pPr marL="342900" indent="-342900">
              <a:lnSpc>
                <a:spcPct val="120000"/>
              </a:lnSpc>
              <a:buFont typeface="Symbol" charset="0"/>
              <a:buChar char="®"/>
              <a:defRPr/>
            </a:pPr>
            <a:endParaRPr lang="en-US" dirty="0">
              <a:solidFill>
                <a:srgbClr val="048817"/>
              </a:solidFill>
              <a:latin typeface="Helvetica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dirty="0">
                <a:latin typeface="Helvetica" charset="0"/>
              </a:rPr>
              <a:t>Why does the department require GG610?</a:t>
            </a:r>
          </a:p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rgbClr val="FF0000"/>
                </a:solidFill>
                <a:latin typeface="Helvetica" charset="0"/>
              </a:rPr>
              <a:t>Because giving a good talk:</a:t>
            </a:r>
          </a:p>
          <a:p>
            <a:pPr marL="342900" indent="-342900">
              <a:lnSpc>
                <a:spcPct val="120000"/>
              </a:lnSpc>
              <a:buFont typeface="Symbol" charset="0"/>
              <a:buChar char="®"/>
              <a:defRPr/>
            </a:pPr>
            <a:r>
              <a:rPr lang="en-US" dirty="0" smtClean="0">
                <a:solidFill>
                  <a:srgbClr val="FF0000"/>
                </a:solidFill>
                <a:latin typeface="Helvetica" charset="0"/>
              </a:rPr>
              <a:t>is </a:t>
            </a:r>
            <a:r>
              <a:rPr lang="en-US" dirty="0">
                <a:solidFill>
                  <a:srgbClr val="FF0000"/>
                </a:solidFill>
                <a:latin typeface="Helvetica" charset="0"/>
              </a:rPr>
              <a:t>one of our most important tasks</a:t>
            </a:r>
            <a:r>
              <a:rPr lang="en-US" dirty="0" smtClean="0">
                <a:solidFill>
                  <a:srgbClr val="FF0000"/>
                </a:solidFill>
                <a:latin typeface="Helvetica" charset="0"/>
              </a:rPr>
              <a:t>!</a:t>
            </a:r>
          </a:p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rgbClr val="FF0000"/>
                </a:solidFill>
                <a:latin typeface="Helvetica" charset="0"/>
                <a:sym typeface="Symbol" charset="0"/>
              </a:rPr>
              <a:t> </a:t>
            </a:r>
            <a:r>
              <a:rPr lang="en-US" dirty="0">
                <a:solidFill>
                  <a:srgbClr val="FF0000"/>
                </a:solidFill>
                <a:latin typeface="Helvetica" charset="0"/>
              </a:rPr>
              <a:t>is hard to do well, but can be learned</a:t>
            </a:r>
          </a:p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rgbClr val="FF0000"/>
                </a:solidFill>
                <a:latin typeface="Helvetica" charset="0"/>
                <a:sym typeface="Symbol" charset="0"/>
              </a:rPr>
              <a:t> </a:t>
            </a:r>
            <a:r>
              <a:rPr lang="en-US" dirty="0">
                <a:solidFill>
                  <a:srgbClr val="FF0000"/>
                </a:solidFill>
                <a:latin typeface="Helvetica" charset="0"/>
              </a:rPr>
              <a:t>will increase the impact of your work</a:t>
            </a:r>
          </a:p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rgbClr val="FF0000"/>
                </a:solidFill>
                <a:latin typeface="Helvetica" charset="0"/>
                <a:sym typeface="Symbol" charset="0"/>
              </a:rPr>
              <a:t> is ESSENTIAL for your career!</a:t>
            </a:r>
            <a:endParaRPr lang="en-US" dirty="0">
              <a:solidFill>
                <a:srgbClr val="FF0000"/>
              </a:solidFill>
              <a:latin typeface="Helvetica" charset="0"/>
            </a:endParaRPr>
          </a:p>
          <a:p>
            <a:pPr>
              <a:lnSpc>
                <a:spcPct val="120000"/>
              </a:lnSpc>
              <a:defRPr/>
            </a:pPr>
            <a:endParaRPr lang="en-US" dirty="0">
              <a:solidFill>
                <a:srgbClr val="FF0000"/>
              </a:solidFill>
              <a:latin typeface="Helvetica" charset="0"/>
            </a:endParaRPr>
          </a:p>
          <a:p>
            <a:pPr>
              <a:lnSpc>
                <a:spcPct val="120000"/>
              </a:lnSpc>
              <a:defRPr/>
            </a:pPr>
            <a:endParaRPr lang="en-US" dirty="0">
              <a:solidFill>
                <a:srgbClr val="048817"/>
              </a:solidFill>
              <a:latin typeface="Helvetica" charset="0"/>
            </a:endParaRPr>
          </a:p>
          <a:p>
            <a:pPr>
              <a:defRPr/>
            </a:pPr>
            <a:endParaRPr lang="en-US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793085" y="316231"/>
            <a:ext cx="7750840" cy="689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defRPr/>
            </a:pP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Preliminary Schedule:</a:t>
            </a:r>
          </a:p>
          <a:p>
            <a:pPr marL="457200" indent="-457200">
              <a:defRPr/>
            </a:pPr>
            <a:endParaRPr lang="en-US" sz="1000" dirty="0">
              <a:latin typeface="Helvetica" charset="0"/>
              <a:ea typeface="MS Mincho" charset="0"/>
              <a:cs typeface="MS Mincho" charset="0"/>
            </a:endParaRPr>
          </a:p>
          <a:p>
            <a:pPr marL="457200" indent="-457200">
              <a:defRPr/>
            </a:pPr>
            <a:r>
              <a:rPr lang="en-US" b="0" u="sng" dirty="0">
                <a:latin typeface="Helvetica" charset="0"/>
                <a:ea typeface="MS Mincho" charset="0"/>
                <a:cs typeface="MS Mincho" charset="0"/>
              </a:rPr>
              <a:t>Week	Day		Topic	</a:t>
            </a:r>
            <a:endParaRPr lang="en-US" dirty="0">
              <a:latin typeface="Helvetica" charset="0"/>
              <a:ea typeface="MS Mincho" charset="0"/>
              <a:cs typeface="MS Mincho" charset="0"/>
            </a:endParaRPr>
          </a:p>
          <a:p>
            <a:pPr marL="914400" lvl="1" indent="-457200">
              <a:buFont typeface="Arial" charset="0"/>
              <a:buAutoNum type="arabicPlain"/>
              <a:defRPr/>
            </a:pPr>
            <a:r>
              <a:rPr lang="en-US" b="0" dirty="0" smtClean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Jan 15</a:t>
            </a:r>
            <a:r>
              <a:rPr lang="en-US" b="0" dirty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	</a:t>
            </a:r>
            <a:r>
              <a:rPr lang="en-US" b="0" dirty="0" smtClean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Class Introduction</a:t>
            </a:r>
          </a:p>
          <a:p>
            <a:pPr marL="914400" lvl="1" indent="-457200">
              <a:buFont typeface="Arial" charset="0"/>
              <a:buAutoNum type="arabicPlain"/>
              <a:defRPr/>
            </a:pPr>
            <a:r>
              <a:rPr lang="en-US" b="0" dirty="0" smtClean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Jan 22	How to Give a Memorable Seminar</a:t>
            </a:r>
            <a:endParaRPr lang="en-US" b="0" dirty="0">
              <a:solidFill>
                <a:srgbClr val="0000FF"/>
              </a:solidFill>
              <a:latin typeface="Helvetica" charset="0"/>
              <a:ea typeface="MS Mincho" charset="0"/>
              <a:cs typeface="MS Mincho" charset="0"/>
            </a:endParaRPr>
          </a:p>
          <a:p>
            <a:pPr marL="914400" lvl="1" indent="-457200">
              <a:buFont typeface="Arial" charset="0"/>
              <a:buAutoNum type="arabicPlain"/>
              <a:defRPr/>
            </a:pPr>
            <a:r>
              <a:rPr lang="en-US" b="0" dirty="0" smtClean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Jan 29</a:t>
            </a:r>
            <a:r>
              <a:rPr lang="en-US" b="0" dirty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	</a:t>
            </a:r>
            <a:r>
              <a:rPr lang="en-US" b="0" dirty="0" smtClean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How </a:t>
            </a:r>
            <a:r>
              <a:rPr lang="en-US" b="0" dirty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to Write an Effective Abstract</a:t>
            </a:r>
          </a:p>
          <a:p>
            <a:pPr marL="914400" lvl="1" indent="-457200">
              <a:buFont typeface="Arial" charset="0"/>
              <a:buAutoNum type="arabicPlain"/>
              <a:defRPr/>
            </a:pPr>
            <a:r>
              <a:rPr lang="en-US" b="0" dirty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Sept 9		Writing Abstracts</a:t>
            </a:r>
          </a:p>
          <a:p>
            <a:pPr marL="914400" lvl="1" indent="-457200">
              <a:buFont typeface="Arial" charset="0"/>
              <a:buAutoNum type="arabicPlain"/>
              <a:defRPr/>
            </a:pPr>
            <a:r>
              <a:rPr lang="en-US" b="0" dirty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Sept 16	</a:t>
            </a:r>
            <a:r>
              <a:rPr lang="en-US" b="0" dirty="0" smtClean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Poster Preparation &amp; Presentation</a:t>
            </a:r>
            <a:endParaRPr lang="en-US" b="0" dirty="0">
              <a:solidFill>
                <a:srgbClr val="0000FF"/>
              </a:solidFill>
              <a:latin typeface="Helvetica" charset="0"/>
              <a:ea typeface="MS Mincho" charset="0"/>
              <a:cs typeface="MS Mincho" charset="0"/>
            </a:endParaRPr>
          </a:p>
          <a:p>
            <a:pPr marL="914400" lvl="1" indent="-457200">
              <a:buFont typeface="Arial" charset="0"/>
              <a:buAutoNum type="arabicPlain"/>
              <a:defRPr/>
            </a:pPr>
            <a:r>
              <a:rPr lang="en-US" b="0" dirty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Sept 23	</a:t>
            </a:r>
            <a:r>
              <a:rPr lang="en-US" b="0" dirty="0" smtClean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Posters I</a:t>
            </a:r>
          </a:p>
          <a:p>
            <a:pPr marL="914400" lvl="1" indent="-457200">
              <a:buFont typeface="Arial" charset="0"/>
              <a:buAutoNum type="arabicPlain"/>
              <a:defRPr/>
            </a:pPr>
            <a:r>
              <a:rPr lang="en-US" b="0" dirty="0" smtClean="0">
                <a:solidFill>
                  <a:srgbClr val="0000FF"/>
                </a:solidFill>
                <a:latin typeface="Helvetica" charset="0"/>
                <a:ea typeface="MS Mincho" charset="0"/>
                <a:cs typeface="MS Mincho" charset="0"/>
              </a:rPr>
              <a:t>Feb 26	Posters II</a:t>
            </a:r>
            <a:endParaRPr lang="en-US" b="0" dirty="0">
              <a:solidFill>
                <a:srgbClr val="0000FF"/>
              </a:solidFill>
              <a:latin typeface="Helvetica" charset="0"/>
              <a:ea typeface="MS Mincho" charset="0"/>
              <a:cs typeface="MS Mincho" charset="0"/>
            </a:endParaRPr>
          </a:p>
          <a:p>
            <a:pPr marL="914400" lvl="1" indent="-457200">
              <a:buFont typeface="Arial" charset="0"/>
              <a:buAutoNum type="arabicPlain"/>
              <a:defRPr/>
            </a:pP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Mar 4</a:t>
            </a: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	Student 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Seminars</a:t>
            </a:r>
            <a:endParaRPr lang="en-US" b="0" dirty="0">
              <a:solidFill>
                <a:srgbClr val="FF0000"/>
              </a:solidFill>
              <a:latin typeface="Helvetica" charset="0"/>
              <a:ea typeface="MS Mincho" charset="0"/>
              <a:cs typeface="MS Mincho" charset="0"/>
            </a:endParaRPr>
          </a:p>
          <a:p>
            <a:pPr marL="914400" lvl="1" indent="-457200">
              <a:buFont typeface="Arial" charset="0"/>
              <a:buAutoNum type="arabicPlain"/>
              <a:defRPr/>
            </a:pP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Mar 11</a:t>
            </a: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Student Seminars</a:t>
            </a:r>
            <a:endParaRPr lang="en-US" b="0" dirty="0">
              <a:solidFill>
                <a:srgbClr val="FF0000"/>
              </a:solidFill>
              <a:latin typeface="Helvetica" charset="0"/>
              <a:ea typeface="MS Mincho" charset="0"/>
              <a:cs typeface="MS Mincho" charset="0"/>
            </a:endParaRPr>
          </a:p>
          <a:p>
            <a:pPr marL="914400" lvl="1" indent="-457200">
              <a:buFont typeface="Arial" charset="0"/>
              <a:buAutoNum type="arabicPlain"/>
              <a:defRPr/>
            </a:pP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Mar 18</a:t>
            </a: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Student Seminars</a:t>
            </a:r>
          </a:p>
          <a:p>
            <a:pPr lvl="1">
              <a:defRPr/>
            </a:pPr>
            <a:r>
              <a:rPr lang="en-US" b="0" dirty="0">
                <a:latin typeface="Helvetica" charset="0"/>
                <a:ea typeface="MS Mincho" charset="0"/>
                <a:cs typeface="MS Mincho" charset="0"/>
              </a:rPr>
              <a:t>	</a:t>
            </a:r>
            <a:r>
              <a:rPr lang="en-US" b="0" dirty="0" smtClean="0">
                <a:latin typeface="Helvetica" charset="0"/>
                <a:ea typeface="MS Mincho" charset="0"/>
                <a:cs typeface="MS Mincho" charset="0"/>
              </a:rPr>
              <a:t>Mar 26	SPRING BREAK (no class)</a:t>
            </a:r>
            <a:endParaRPr lang="en-US" b="0" dirty="0">
              <a:latin typeface="Helvetica" charset="0"/>
              <a:ea typeface="MS Mincho" charset="0"/>
              <a:cs typeface="MS Mincho" charset="0"/>
            </a:endParaRPr>
          </a:p>
          <a:p>
            <a:pPr marL="457200" indent="-457200">
              <a:defRPr/>
            </a:pP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11	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Apr 1</a:t>
            </a: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	Student 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Seminars</a:t>
            </a:r>
            <a:endParaRPr lang="en-US" b="0" dirty="0">
              <a:solidFill>
                <a:srgbClr val="FF0000"/>
              </a:solidFill>
              <a:latin typeface="Helvetica" charset="0"/>
              <a:ea typeface="MS Mincho" charset="0"/>
              <a:cs typeface="MS Mincho" charset="0"/>
            </a:endParaRPr>
          </a:p>
          <a:p>
            <a:pPr marL="457200" indent="-457200">
              <a:defRPr/>
            </a:pP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12	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Apr 8</a:t>
            </a: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	Student 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Seminars</a:t>
            </a:r>
            <a:endParaRPr lang="en-US" b="0" dirty="0">
              <a:solidFill>
                <a:srgbClr val="FF0000"/>
              </a:solidFill>
              <a:latin typeface="Helvetica" charset="0"/>
              <a:ea typeface="MS Mincho" charset="0"/>
              <a:cs typeface="MS Mincho" charset="0"/>
            </a:endParaRPr>
          </a:p>
          <a:p>
            <a:pPr marL="457200" indent="-457200">
              <a:defRPr/>
            </a:pP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13	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Apr15</a:t>
            </a: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Student Seminars</a:t>
            </a:r>
          </a:p>
          <a:p>
            <a:pPr marL="457200" indent="-457200">
              <a:defRPr/>
            </a:pP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14	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Apr 22</a:t>
            </a: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Student Seminars</a:t>
            </a:r>
            <a:endParaRPr lang="en-US" b="0" dirty="0">
              <a:solidFill>
                <a:srgbClr val="FF0000"/>
              </a:solidFill>
              <a:latin typeface="Helvetica" charset="0"/>
              <a:ea typeface="MS Mincho" charset="0"/>
              <a:cs typeface="MS Mincho" charset="0"/>
            </a:endParaRPr>
          </a:p>
          <a:p>
            <a:pPr marL="457200" indent="-457200">
              <a:defRPr/>
            </a:pP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15	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Apr 29</a:t>
            </a:r>
            <a:r>
              <a:rPr lang="en-US" b="0" dirty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		Student </a:t>
            </a:r>
            <a:r>
              <a:rPr lang="en-US" b="0" dirty="0" smtClean="0">
                <a:solidFill>
                  <a:srgbClr val="FF0000"/>
                </a:solidFill>
                <a:latin typeface="Helvetica" charset="0"/>
                <a:ea typeface="MS Mincho" charset="0"/>
                <a:cs typeface="MS Mincho" charset="0"/>
              </a:rPr>
              <a:t>Seminars</a:t>
            </a:r>
            <a:endParaRPr lang="en-US" b="0" dirty="0">
              <a:solidFill>
                <a:srgbClr val="FF0000"/>
              </a:solidFill>
              <a:latin typeface="Helvetica" charset="0"/>
              <a:ea typeface="MS Mincho" charset="0"/>
              <a:cs typeface="MS Mincho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600200" y="304800"/>
            <a:ext cx="7289800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>
                <a:latin typeface="Helvetica" charset="0"/>
              </a:rPr>
              <a:t>Format of the class</a:t>
            </a:r>
            <a:r>
              <a:rPr lang="en-US" u="sng" dirty="0" smtClean="0">
                <a:latin typeface="Helvetica" charset="0"/>
              </a:rPr>
              <a:t>: (Starting in March)</a:t>
            </a:r>
            <a:endParaRPr lang="en-US" u="sng" dirty="0">
              <a:latin typeface="Helvetica" charset="0"/>
            </a:endParaRPr>
          </a:p>
          <a:p>
            <a:pPr>
              <a:defRPr/>
            </a:pPr>
            <a:endParaRPr lang="en-US" dirty="0"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u="sng" dirty="0">
                <a:solidFill>
                  <a:srgbClr val="048817"/>
                </a:solidFill>
                <a:latin typeface="Helvetica" charset="0"/>
              </a:rPr>
              <a:t>Student Talks</a:t>
            </a:r>
            <a:r>
              <a:rPr lang="en-US" dirty="0">
                <a:solidFill>
                  <a:srgbClr val="048817"/>
                </a:solidFill>
                <a:latin typeface="Helvetica" charset="0"/>
              </a:rPr>
              <a:t> (two per week)</a:t>
            </a:r>
            <a:endParaRPr lang="en-US" u="sng" dirty="0">
              <a:solidFill>
                <a:srgbClr val="048817"/>
              </a:solidFill>
              <a:latin typeface="Helvetic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  <a:sym typeface="Symbol" charset="0"/>
              </a:rPr>
              <a:t> </a:t>
            </a:r>
            <a:r>
              <a:rPr lang="en-US" dirty="0">
                <a:solidFill>
                  <a:srgbClr val="048817"/>
                </a:solidFill>
                <a:latin typeface="Helvetica" charset="0"/>
              </a:rPr>
              <a:t>Talks are 12 minutes long (AGU-style)</a:t>
            </a: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48817"/>
                </a:solidFill>
                <a:latin typeface="Helvetica" charset="0"/>
                <a:sym typeface="Symbol" charset="0"/>
              </a:rPr>
              <a:t> </a:t>
            </a:r>
            <a:r>
              <a:rPr lang="en-US" dirty="0">
                <a:solidFill>
                  <a:srgbClr val="048817"/>
                </a:solidFill>
                <a:latin typeface="Helvetica" charset="0"/>
              </a:rPr>
              <a:t>Talks are followed by ~5 minutes of questions</a:t>
            </a:r>
          </a:p>
          <a:p>
            <a:pPr>
              <a:lnSpc>
                <a:spcPct val="110000"/>
              </a:lnSpc>
              <a:defRPr/>
            </a:pPr>
            <a:endParaRPr lang="en-US" dirty="0">
              <a:solidFill>
                <a:srgbClr val="804000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10526</TotalTime>
  <Words>842</Words>
  <Application>Microsoft Macintosh PowerPoint</Application>
  <PresentationFormat>Custom</PresentationFormat>
  <Paragraphs>292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Clint Conrad</cp:lastModifiedBy>
  <cp:revision>198</cp:revision>
  <cp:lastPrinted>2005-12-04T20:35:39Z</cp:lastPrinted>
  <dcterms:created xsi:type="dcterms:W3CDTF">2010-09-22T03:36:19Z</dcterms:created>
  <dcterms:modified xsi:type="dcterms:W3CDTF">2016-01-16T00:21:49Z</dcterms:modified>
</cp:coreProperties>
</file>