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312" r:id="rId2"/>
    <p:sldId id="291" r:id="rId3"/>
    <p:sldId id="315" r:id="rId4"/>
    <p:sldId id="316" r:id="rId5"/>
    <p:sldId id="293" r:id="rId6"/>
    <p:sldId id="307" r:id="rId7"/>
    <p:sldId id="308" r:id="rId8"/>
    <p:sldId id="306" r:id="rId9"/>
    <p:sldId id="301" r:id="rId10"/>
    <p:sldId id="302" r:id="rId11"/>
    <p:sldId id="303" r:id="rId12"/>
    <p:sldId id="297" r:id="rId13"/>
    <p:sldId id="281" r:id="rId14"/>
    <p:sldId id="283" r:id="rId15"/>
    <p:sldId id="304" r:id="rId16"/>
    <p:sldId id="305" r:id="rId17"/>
    <p:sldId id="288" r:id="rId18"/>
    <p:sldId id="309" r:id="rId19"/>
    <p:sldId id="310" r:id="rId20"/>
    <p:sldId id="282" r:id="rId21"/>
    <p:sldId id="311" r:id="rId22"/>
    <p:sldId id="313" r:id="rId23"/>
    <p:sldId id="314" r:id="rId24"/>
    <p:sldId id="298" r:id="rId25"/>
    <p:sldId id="317" r:id="rId26"/>
    <p:sldId id="318" r:id="rId27"/>
    <p:sldId id="319" r:id="rId28"/>
    <p:sldId id="320" r:id="rId29"/>
    <p:sldId id="321" r:id="rId30"/>
  </p:sldIdLst>
  <p:sldSz cx="10077450" cy="7562850"/>
  <p:notesSz cx="7778750" cy="1006475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B5C5"/>
    <a:srgbClr val="99CCFF"/>
    <a:srgbClr val="66FFFF"/>
    <a:srgbClr val="FFCC66"/>
    <a:srgbClr val="FFFF99"/>
    <a:srgbClr val="FFFF00"/>
    <a:srgbClr val="6E4D13"/>
    <a:srgbClr val="0000FF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664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9088" y="1006475"/>
            <a:ext cx="4597400" cy="3448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91075"/>
            <a:ext cx="5411787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8039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2" charset="0"/>
        <a:ea typeface="ヒラギノ角ゴ Pro W3" pitchFamily="-112" charset="-128"/>
        <a:cs typeface="ヒラギノ角ゴ Pro W3" pitchFamily="-112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2" charset="0"/>
        <a:ea typeface="ヒラギノ角ゴ Pro W3" pitchFamily="-112" charset="-128"/>
        <a:cs typeface="ヒラギノ角ゴ Pro W3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2" charset="0"/>
        <a:ea typeface="ヒラギノ角ゴ Pro W3" pitchFamily="-112" charset="-128"/>
        <a:cs typeface="ヒラギノ角ゴ Pro W3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2" charset="0"/>
        <a:ea typeface="ヒラギノ角ゴ Pro W3" pitchFamily="-112" charset="-128"/>
        <a:cs typeface="ヒラギノ角ゴ Pro W3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12" charset="0"/>
        <a:ea typeface="ヒラギノ角ゴ Pro W3" pitchFamily="-112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1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1765300"/>
            <a:ext cx="9070975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7263" y="303213"/>
            <a:ext cx="2266950" cy="6453187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51625" cy="6453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66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765300"/>
            <a:ext cx="9070975" cy="49911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6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1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5300"/>
            <a:ext cx="4459287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5300"/>
            <a:ext cx="4459288" cy="4991100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3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3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3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31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57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+mj-lt"/>
          <a:ea typeface="ヒラギノ角ゴ Pro W3" pitchFamily="-112" charset="-128"/>
          <a:cs typeface="ヒラギノ角ゴ Pro W3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pitchFamily="-112" charset="0"/>
          <a:ea typeface="ヒラギノ角ゴ Pro W3" pitchFamily="-112" charset="-128"/>
          <a:cs typeface="ヒラギノ角ゴ Pro W3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pitchFamily="-112" charset="0"/>
          <a:ea typeface="ヒラギノ角ゴ Pro W3" pitchFamily="-112" charset="-128"/>
          <a:cs typeface="ヒラギノ角ゴ Pro W3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pitchFamily="-112" charset="0"/>
          <a:ea typeface="ヒラギノ角ゴ Pro W3" pitchFamily="-112" charset="-128"/>
          <a:cs typeface="ヒラギノ角ゴ Pro W3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" pitchFamily="-112" charset="0"/>
          <a:ea typeface="ヒラギノ角ゴ Pro W3" pitchFamily="-112" charset="-128"/>
          <a:cs typeface="ヒラギノ角ゴ Pro W3" pitchFamily="-112" charset="-128"/>
        </a:defRPr>
      </a:lvl5pPr>
      <a:lvl6pPr marL="18970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-112" charset="0"/>
          <a:ea typeface="ヒラギノ角ゴ Pro W3" pitchFamily="-112" charset="-128"/>
        </a:defRPr>
      </a:lvl6pPr>
      <a:lvl7pPr marL="23542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-112" charset="0"/>
          <a:ea typeface="ヒラギノ角ゴ Pro W3" pitchFamily="-112" charset="-128"/>
        </a:defRPr>
      </a:lvl7pPr>
      <a:lvl8pPr marL="28114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-112" charset="0"/>
          <a:ea typeface="ヒラギノ角ゴ Pro W3" pitchFamily="-112" charset="-128"/>
        </a:defRPr>
      </a:lvl8pPr>
      <a:lvl9pPr marL="3268663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Bats" charset="0"/>
        <a:defRPr sz="4400">
          <a:solidFill>
            <a:srgbClr val="000000"/>
          </a:solidFill>
          <a:latin typeface="Times New Roman" pitchFamily="-112" charset="0"/>
          <a:ea typeface="ヒラギノ角ゴ Pro W3" pitchFamily="-112" charset="-128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Bats" charset="0"/>
        <a:buChar char="&quot;"/>
        <a:defRPr sz="3200">
          <a:solidFill>
            <a:srgbClr val="000000"/>
          </a:solidFill>
          <a:latin typeface="+mn-lt"/>
          <a:ea typeface="ヒラギノ角ゴ Pro W3" pitchFamily="-112" charset="-128"/>
          <a:cs typeface="ヒラギノ角ゴ Pro W3" pitchFamily="-112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ts val="1125"/>
        </a:spcAft>
        <a:buClr>
          <a:srgbClr val="000000"/>
        </a:buClr>
        <a:buSzPct val="75000"/>
        <a:buFont typeface="StarBats" charset="0"/>
        <a:buChar char=""/>
        <a:defRPr sz="2800">
          <a:solidFill>
            <a:srgbClr val="000000"/>
          </a:solidFill>
          <a:latin typeface="+mn-lt"/>
          <a:ea typeface="ヒラギノ角ゴ Pro W3" pitchFamily="-112" charset="-128"/>
          <a:cs typeface="ヒラギノ角ゴ Pro W3" charset="0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Bats" charset="0"/>
        <a:buChar char="&quot;"/>
        <a:defRPr sz="2400">
          <a:solidFill>
            <a:srgbClr val="000000"/>
          </a:solidFill>
          <a:latin typeface="+mn-lt"/>
          <a:ea typeface="ヒラギノ角ゴ Pro W3" pitchFamily="-112" charset="-128"/>
          <a:cs typeface="ヒラギノ角ゴ Pro W3" charset="0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63"/>
        </a:spcAft>
        <a:buClr>
          <a:srgbClr val="000000"/>
        </a:buClr>
        <a:buSzPct val="75000"/>
        <a:buFont typeface="StarBats" charset="0"/>
        <a:buChar char=""/>
        <a:defRPr sz="2000">
          <a:solidFill>
            <a:srgbClr val="000000"/>
          </a:solidFill>
          <a:latin typeface="+mn-lt"/>
          <a:ea typeface="ヒラギノ角ゴ Pro W3" pitchFamily="-112" charset="-128"/>
          <a:cs typeface="ヒラギノ角ゴ Pro W3" charset="0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ヒラギノ角ゴ Pro W3" pitchFamily="-112" charset="-128"/>
          <a:cs typeface="ヒラギノ角ゴ Pro W3" charset="0"/>
        </a:defRPr>
      </a:lvl5pPr>
      <a:lvl6pPr marL="26162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ヒラギノ角ゴ Pro W3" pitchFamily="-112" charset="-128"/>
        </a:defRPr>
      </a:lvl6pPr>
      <a:lvl7pPr marL="30734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ヒラギノ角ゴ Pro W3" pitchFamily="-112" charset="-128"/>
        </a:defRPr>
      </a:lvl7pPr>
      <a:lvl8pPr marL="35306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ヒラギノ角ゴ Pro W3" pitchFamily="-112" charset="-128"/>
        </a:defRPr>
      </a:lvl8pPr>
      <a:lvl9pPr marL="3987800" indent="-215900" algn="l" defTabSz="457200" rtl="0" eaLnBrk="0" fontAlgn="base" hangingPunct="0"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Bats" charset="0"/>
        <a:buChar char="&quot;"/>
        <a:defRPr sz="2000">
          <a:solidFill>
            <a:srgbClr val="000000"/>
          </a:solidFill>
          <a:latin typeface="+mn-lt"/>
          <a:ea typeface="ヒラギノ角ゴ Pro W3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800225"/>
            <a:ext cx="69342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onrad_EGUF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08038"/>
            <a:ext cx="10077450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86125" y="200025"/>
            <a:ext cx="3581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Helvetica" charset="0"/>
              </a:rPr>
              <a:t>Horizontal Poster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onrad_Gordon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0"/>
            <a:ext cx="6049963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1925" y="962025"/>
            <a:ext cx="16446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Helvetica" charset="0"/>
              </a:rPr>
              <a:t>Vertical</a:t>
            </a:r>
          </a:p>
          <a:p>
            <a:pPr>
              <a:defRPr/>
            </a:pPr>
            <a:r>
              <a:rPr lang="en-US" sz="3200" dirty="0">
                <a:latin typeface="Helvetica" charset="0"/>
              </a:rPr>
              <a:t>Poster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" y="1295400"/>
            <a:ext cx="9617075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4.	Use graphics to tell your story.</a:t>
            </a:r>
          </a:p>
          <a:p>
            <a:pPr marL="457200" indent="-457200">
              <a:buFont typeface="Arial" charset="0"/>
              <a:buAutoNum type="arabicPeriod"/>
              <a:defRPr/>
            </a:pPr>
            <a:endParaRPr lang="en-US" sz="2800" dirty="0"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6E4D13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sz="2800" dirty="0">
                <a:solidFill>
                  <a:srgbClr val="6E4D13"/>
                </a:solidFill>
                <a:latin typeface="Helvetica" charset="0"/>
                <a:sym typeface="Wingdings"/>
              </a:rPr>
              <a:t> Cut your text: p</a:t>
            </a: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eople won’t read it anyway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2800" dirty="0">
              <a:solidFill>
                <a:srgbClr val="6E4D13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6E4D13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sz="2800" dirty="0">
                <a:solidFill>
                  <a:srgbClr val="6E4D13"/>
                </a:solidFill>
                <a:latin typeface="Helvetica" charset="0"/>
                <a:sym typeface="Wingdings"/>
              </a:rPr>
              <a:t> </a:t>
            </a: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Graphics present information more effectively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		than text (at least when viewed quickly)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2800" dirty="0">
              <a:solidFill>
                <a:srgbClr val="6E4D13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6E4D13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sz="2800" dirty="0">
                <a:solidFill>
                  <a:srgbClr val="6E4D13"/>
                </a:solidFill>
                <a:latin typeface="Helvetica" charset="0"/>
                <a:sym typeface="Wingdings"/>
              </a:rPr>
              <a:t> Remember: y</a:t>
            </a: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ou will be there to explain the context.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2800" dirty="0">
              <a:solidFill>
                <a:srgbClr val="6E4D13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6E4D13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sz="2800" dirty="0">
                <a:solidFill>
                  <a:srgbClr val="6E4D13"/>
                </a:solidFill>
                <a:latin typeface="Helvetica" charset="0"/>
                <a:sym typeface="Wingdings"/>
              </a:rPr>
              <a:t> </a:t>
            </a: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Attractive graphics will draw people to your poster.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2800" dirty="0">
              <a:solidFill>
                <a:srgbClr val="048817"/>
              </a:solidFill>
              <a:latin typeface="Helvetica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52400" y="1295400"/>
            <a:ext cx="74517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5.	Figures should be clear to the point!</a:t>
            </a:r>
            <a:endParaRPr lang="en-GB" sz="2800" dirty="0">
              <a:solidFill>
                <a:srgbClr val="8040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	Axes and labels should be easy to read.</a:t>
            </a:r>
            <a:endParaRPr lang="en-US" dirty="0">
              <a:solidFill>
                <a:srgbClr val="804000"/>
              </a:solidFill>
            </a:endParaRPr>
          </a:p>
        </p:txBody>
      </p:sp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5200"/>
            <a:ext cx="411480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Snapshot 2011-01-13 22-07-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73450"/>
            <a:ext cx="49530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676400" y="2819400"/>
            <a:ext cx="221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80FF"/>
                </a:solidFill>
                <a:latin typeface="Helvetica" charset="0"/>
              </a:rPr>
              <a:t>From a paper: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7045325" y="2819400"/>
            <a:ext cx="20653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80FF"/>
                </a:solidFill>
                <a:latin typeface="Helvetica" charset="0"/>
              </a:rPr>
              <a:t>For a poster:</a:t>
            </a: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V="1">
            <a:off x="5410200" y="2362200"/>
            <a:ext cx="0" cy="4876800"/>
          </a:xfrm>
          <a:prstGeom prst="line">
            <a:avLst/>
          </a:prstGeom>
          <a:noFill/>
          <a:ln w="38100">
            <a:solidFill>
              <a:srgbClr val="008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52400" y="1295400"/>
            <a:ext cx="9367838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6. Be careful with equations</a:t>
            </a:r>
            <a:r>
              <a:rPr lang="en-US" sz="2800" dirty="0">
                <a:latin typeface="Helvetica" charset="0"/>
              </a:rPr>
              <a:t>	</a:t>
            </a:r>
          </a:p>
          <a:p>
            <a:pPr>
              <a:defRPr/>
            </a:pP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	Do </a:t>
            </a: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include if useful for discussions with experts</a:t>
            </a: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Do NOT include more than 1-2 equations</a:t>
            </a:r>
            <a:endParaRPr lang="en-US" dirty="0">
              <a:solidFill>
                <a:srgbClr val="804000"/>
              </a:solidFill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		Make them as simple as possible.</a:t>
            </a:r>
          </a:p>
        </p:txBody>
      </p:sp>
      <p:pic>
        <p:nvPicPr>
          <p:cNvPr id="1331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95800"/>
            <a:ext cx="447516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5" name="Object 13"/>
          <p:cNvGraphicFramePr>
            <a:graphicFrameLocks noChangeAspect="1"/>
          </p:cNvGraphicFramePr>
          <p:nvPr/>
        </p:nvGraphicFramePr>
        <p:xfrm>
          <a:off x="2447925" y="3095625"/>
          <a:ext cx="73914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Equation" r:id="rId4" imgW="3937000" imgH="546100" progId="Equation.3">
                  <p:embed/>
                </p:oleObj>
              </mc:Choice>
              <mc:Fallback>
                <p:oleObj name="Equation" r:id="rId4" imgW="3937000" imgH="5461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925" y="3095625"/>
                        <a:ext cx="739140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14"/>
          <p:cNvGraphicFramePr>
            <a:graphicFrameLocks noChangeAspect="1"/>
          </p:cNvGraphicFramePr>
          <p:nvPr/>
        </p:nvGraphicFramePr>
        <p:xfrm>
          <a:off x="131763" y="5486400"/>
          <a:ext cx="4821237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Equation" r:id="rId6" imgW="2324100" imgH="431800" progId="Equation.3">
                  <p:embed/>
                </p:oleObj>
              </mc:Choice>
              <mc:Fallback>
                <p:oleObj name="Equation" r:id="rId6" imgW="2324100" imgH="4318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5486400"/>
                        <a:ext cx="4821237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238125" y="3324225"/>
            <a:ext cx="221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80FF"/>
                </a:solidFill>
                <a:latin typeface="Helvetica" charset="0"/>
              </a:rPr>
              <a:t>From a paper:</a:t>
            </a: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314325" y="4467225"/>
            <a:ext cx="20653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80FF"/>
                </a:solidFill>
                <a:latin typeface="Helvetica" charset="0"/>
              </a:rPr>
              <a:t>For a poster:</a:t>
            </a:r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>
            <a:off x="542925" y="4391025"/>
            <a:ext cx="8991600" cy="0"/>
          </a:xfrm>
          <a:prstGeom prst="line">
            <a:avLst/>
          </a:prstGeom>
          <a:noFill/>
          <a:ln w="38100">
            <a:solidFill>
              <a:srgbClr val="008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295400"/>
            <a:ext cx="9266238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7. Use text wisely</a:t>
            </a:r>
          </a:p>
          <a:p>
            <a:pPr>
              <a:defRPr/>
            </a:pP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	</a:t>
            </a: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</a:t>
            </a:r>
            <a:r>
              <a:rPr lang="en-US" sz="2800" dirty="0">
                <a:solidFill>
                  <a:srgbClr val="804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olidFill>
                  <a:srgbClr val="804000"/>
                </a:solidFill>
                <a:latin typeface="Helvetica" charset="0"/>
                <a:sym typeface="Wingdings"/>
              </a:rPr>
              <a:t> </a:t>
            </a: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Make text is large enough to read:</a:t>
            </a:r>
          </a:p>
          <a:p>
            <a:pPr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Title should be readable at 15-20 feet</a:t>
            </a:r>
          </a:p>
          <a:p>
            <a:pPr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Your name should be obvious</a:t>
            </a:r>
          </a:p>
          <a:p>
            <a:pPr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All text should readable at 6 feet</a:t>
            </a:r>
          </a:p>
          <a:p>
            <a:pPr>
              <a:defRPr/>
            </a:pPr>
            <a:endParaRPr lang="en-US" sz="1000" dirty="0">
              <a:solidFill>
                <a:srgbClr val="804000"/>
              </a:solidFill>
              <a:latin typeface="Helvetica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</a:t>
            </a:r>
            <a:r>
              <a:rPr lang="en-US" sz="2800" dirty="0">
                <a:solidFill>
                  <a:srgbClr val="804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olidFill>
                  <a:srgbClr val="804000"/>
                </a:solidFill>
                <a:latin typeface="Helvetica" charset="0"/>
                <a:sym typeface="Wingdings"/>
              </a:rPr>
              <a:t> </a:t>
            </a: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Citations: Use sparingly, and make them short</a:t>
            </a:r>
          </a:p>
          <a:p>
            <a:pPr>
              <a:defRPr/>
            </a:pPr>
            <a:endParaRPr lang="en-US" sz="1000" dirty="0">
              <a:solidFill>
                <a:srgbClr val="804000"/>
              </a:solidFill>
              <a:latin typeface="Helvetica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</a:t>
            </a:r>
            <a:r>
              <a:rPr lang="en-US" sz="2800" dirty="0">
                <a:solidFill>
                  <a:srgbClr val="804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olidFill>
                  <a:srgbClr val="804000"/>
                </a:solidFill>
                <a:latin typeface="Helvetica" charset="0"/>
                <a:sym typeface="Wingdings"/>
              </a:rPr>
              <a:t> </a:t>
            </a: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Some “experts” say that text should be ~20%</a:t>
            </a: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	(~45% graphics and ~35% empty space)</a:t>
            </a:r>
          </a:p>
          <a:p>
            <a:pPr>
              <a:defRPr/>
            </a:pPr>
            <a:endParaRPr lang="en-US" sz="1000" dirty="0">
              <a:solidFill>
                <a:srgbClr val="804000"/>
              </a:solidFill>
              <a:latin typeface="Helvetica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</a:t>
            </a:r>
            <a:r>
              <a:rPr lang="en-US" sz="2800" dirty="0">
                <a:solidFill>
                  <a:srgbClr val="804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olidFill>
                  <a:srgbClr val="804000"/>
                </a:solidFill>
                <a:latin typeface="Helvetica" charset="0"/>
                <a:sym typeface="Wingdings"/>
              </a:rPr>
              <a:t> </a:t>
            </a: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Use the same font throughout</a:t>
            </a:r>
          </a:p>
          <a:p>
            <a:pPr>
              <a:defRPr/>
            </a:pPr>
            <a:endParaRPr lang="en-US" sz="1000" dirty="0">
              <a:solidFill>
                <a:srgbClr val="804000"/>
              </a:solidFill>
              <a:latin typeface="Helvetica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</a:t>
            </a:r>
            <a:r>
              <a:rPr lang="en-US" sz="2800" dirty="0">
                <a:solidFill>
                  <a:srgbClr val="804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olidFill>
                  <a:srgbClr val="804000"/>
                </a:solidFill>
                <a:latin typeface="Helvetica" charset="0"/>
                <a:sym typeface="Wingdings"/>
              </a:rPr>
              <a:t> </a:t>
            </a: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Use a bare minimum of text!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295400"/>
            <a:ext cx="9518650" cy="430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8. Use color wisely</a:t>
            </a:r>
          </a:p>
          <a:p>
            <a:pPr>
              <a:defRPr/>
            </a:pP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	</a:t>
            </a: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</a:t>
            </a:r>
            <a:r>
              <a:rPr lang="en-US" sz="2800" dirty="0">
                <a:solidFill>
                  <a:srgbClr val="804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olidFill>
                  <a:srgbClr val="804000"/>
                </a:solidFill>
                <a:latin typeface="Helvetica" charset="0"/>
                <a:sym typeface="Wingdings"/>
              </a:rPr>
              <a:t> </a:t>
            </a: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Don’t let the colors distract the viewer:</a:t>
            </a:r>
          </a:p>
          <a:p>
            <a:pPr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Avoid bright- or many-colored backgrounds</a:t>
            </a:r>
          </a:p>
          <a:p>
            <a:pPr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Pale backgrounds are least distracting</a:t>
            </a:r>
          </a:p>
          <a:p>
            <a:pPr>
              <a:defRPr/>
            </a:pPr>
            <a:endParaRPr lang="en-US" sz="1000" dirty="0">
              <a:solidFill>
                <a:srgbClr val="804000"/>
              </a:solidFill>
              <a:latin typeface="Helvetica" charset="0"/>
            </a:endParaRPr>
          </a:p>
          <a:p>
            <a:pPr>
              <a:defRPr/>
            </a:pPr>
            <a:endParaRPr lang="en-US" sz="1000" dirty="0">
              <a:solidFill>
                <a:srgbClr val="804000"/>
              </a:solidFill>
              <a:latin typeface="Helvetica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</a:t>
            </a:r>
            <a:r>
              <a:rPr lang="en-US" sz="2800" dirty="0">
                <a:solidFill>
                  <a:srgbClr val="804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olidFill>
                  <a:srgbClr val="804000"/>
                </a:solidFill>
                <a:latin typeface="Helvetica" charset="0"/>
                <a:sym typeface="Wingdings"/>
              </a:rPr>
              <a:t> </a:t>
            </a: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Use black text on pale background or light text</a:t>
            </a: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	(white or yellow) on a dark background</a:t>
            </a:r>
          </a:p>
          <a:p>
            <a:pPr>
              <a:defRPr/>
            </a:pPr>
            <a:endParaRPr lang="en-US" sz="1000" dirty="0">
              <a:solidFill>
                <a:srgbClr val="804000"/>
              </a:solidFill>
              <a:latin typeface="Helvetica" charset="0"/>
            </a:endParaRPr>
          </a:p>
          <a:p>
            <a:pPr>
              <a:defRPr/>
            </a:pPr>
            <a:endParaRPr lang="en-US" sz="1000" dirty="0">
              <a:solidFill>
                <a:srgbClr val="804000"/>
              </a:solidFill>
              <a:latin typeface="Helvetica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	</a:t>
            </a:r>
            <a:r>
              <a:rPr lang="en-US" sz="2800" dirty="0">
                <a:solidFill>
                  <a:srgbClr val="8040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800" dirty="0">
                <a:solidFill>
                  <a:srgbClr val="804000"/>
                </a:solidFill>
                <a:latin typeface="Helvetica" charset="0"/>
                <a:sym typeface="Wingdings"/>
              </a:rPr>
              <a:t> </a:t>
            </a:r>
            <a:r>
              <a:rPr lang="en-US" sz="2800" dirty="0">
                <a:solidFill>
                  <a:srgbClr val="804000"/>
                </a:solidFill>
                <a:latin typeface="Helvetica" charset="0"/>
              </a:rPr>
              <a:t>Use colors to help organize the poster</a:t>
            </a:r>
          </a:p>
          <a:p>
            <a:pPr>
              <a:defRPr/>
            </a:pPr>
            <a:endParaRPr lang="en-US" sz="1000" dirty="0">
              <a:solidFill>
                <a:srgbClr val="804000"/>
              </a:solidFill>
              <a:latin typeface="Helvetica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61925" y="1130300"/>
            <a:ext cx="929005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9. Presentation tips</a:t>
            </a:r>
            <a:endParaRPr lang="en-US" sz="1600" dirty="0">
              <a:latin typeface="Helvetica" charset="0"/>
            </a:endParaRPr>
          </a:p>
          <a:p>
            <a:pPr>
              <a:defRPr/>
            </a:pPr>
            <a:endParaRPr lang="en-US" sz="1000" u="sng" dirty="0">
              <a:solidFill>
                <a:srgbClr val="048817"/>
              </a:solidFill>
              <a:latin typeface="Helvetica" charset="0"/>
            </a:endParaRPr>
          </a:p>
          <a:p>
            <a:pPr lvl="1">
              <a:defRPr/>
            </a:pPr>
            <a:r>
              <a:rPr lang="en-US" sz="1600" dirty="0">
                <a:solidFill>
                  <a:srgbClr val="048817"/>
                </a:solidFill>
                <a:latin typeface="Helvetica" charset="0"/>
              </a:rPr>
              <a:t>	</a:t>
            </a:r>
            <a:r>
              <a:rPr lang="en-US" sz="2800" u="sng" dirty="0">
                <a:solidFill>
                  <a:srgbClr val="048817"/>
                </a:solidFill>
                <a:latin typeface="Helvetica" charset="0"/>
              </a:rPr>
              <a:t>Audience</a:t>
            </a: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:</a:t>
            </a:r>
          </a:p>
          <a:p>
            <a:pPr lvl="1">
              <a:defRPr/>
            </a:pP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	Tell colleagues about your poster in advance</a:t>
            </a:r>
          </a:p>
          <a:p>
            <a:pPr lvl="1">
              <a:defRPr/>
            </a:pP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	Bring friends to your poster first – practice your</a:t>
            </a:r>
          </a:p>
          <a:p>
            <a:pPr lvl="1">
              <a:defRPr/>
            </a:pP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		presentation on them.</a:t>
            </a:r>
            <a:endParaRPr lang="en-US" sz="2800" dirty="0">
              <a:solidFill>
                <a:srgbClr val="0080FF"/>
              </a:solidFill>
              <a:latin typeface="Helvetica" charset="0"/>
            </a:endParaRPr>
          </a:p>
          <a:p>
            <a:pPr lvl="1">
              <a:defRPr/>
            </a:pPr>
            <a:endParaRPr lang="en-US" sz="1000" dirty="0">
              <a:solidFill>
                <a:srgbClr val="0080FF"/>
              </a:solidFill>
              <a:latin typeface="Helvetica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61925" y="1130300"/>
            <a:ext cx="9290050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9. Presentation tips</a:t>
            </a:r>
            <a:endParaRPr lang="en-US" sz="1600" dirty="0">
              <a:latin typeface="Helvetica" charset="0"/>
            </a:endParaRPr>
          </a:p>
          <a:p>
            <a:pPr>
              <a:defRPr/>
            </a:pPr>
            <a:endParaRPr lang="en-US" sz="1000" u="sng" dirty="0">
              <a:solidFill>
                <a:srgbClr val="048817"/>
              </a:solidFill>
              <a:latin typeface="Helvetica" charset="0"/>
            </a:endParaRPr>
          </a:p>
          <a:p>
            <a:pPr lvl="1">
              <a:defRPr/>
            </a:pPr>
            <a:r>
              <a:rPr lang="en-US" sz="1600" dirty="0">
                <a:solidFill>
                  <a:srgbClr val="048817"/>
                </a:solidFill>
                <a:latin typeface="Helvetica" charset="0"/>
              </a:rPr>
              <a:t>	</a:t>
            </a:r>
            <a:r>
              <a:rPr lang="en-US" sz="2800" u="sng" dirty="0">
                <a:solidFill>
                  <a:srgbClr val="048817"/>
                </a:solidFill>
                <a:latin typeface="Helvetica" charset="0"/>
              </a:rPr>
              <a:t>Audience</a:t>
            </a: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:</a:t>
            </a:r>
          </a:p>
          <a:p>
            <a:pPr lvl="1">
              <a:defRPr/>
            </a:pP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	Tell colleagues about your poster in advance</a:t>
            </a:r>
          </a:p>
          <a:p>
            <a:pPr lvl="1">
              <a:defRPr/>
            </a:pP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	Bring friends to your poster first – practice your</a:t>
            </a:r>
          </a:p>
          <a:p>
            <a:pPr lvl="1">
              <a:defRPr/>
            </a:pP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		presentation on them.</a:t>
            </a:r>
            <a:endParaRPr lang="en-US" sz="2800" dirty="0">
              <a:solidFill>
                <a:srgbClr val="0080FF"/>
              </a:solidFill>
              <a:latin typeface="Helvetica" charset="0"/>
            </a:endParaRPr>
          </a:p>
          <a:p>
            <a:pPr lvl="1">
              <a:defRPr/>
            </a:pPr>
            <a:endParaRPr lang="en-US" sz="1000" dirty="0">
              <a:solidFill>
                <a:srgbClr val="0080FF"/>
              </a:solidFill>
              <a:latin typeface="Helvetica" charset="0"/>
            </a:endParaRPr>
          </a:p>
          <a:p>
            <a:pPr lvl="1"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</a:t>
            </a:r>
            <a:r>
              <a:rPr lang="en-US" sz="2800" u="sng" dirty="0">
                <a:solidFill>
                  <a:srgbClr val="0080FF"/>
                </a:solidFill>
                <a:latin typeface="Helvetica" charset="0"/>
              </a:rPr>
              <a:t>Presentation</a:t>
            </a: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: </a:t>
            </a:r>
            <a:r>
              <a:rPr lang="en-US" sz="2800" i="1" dirty="0">
                <a:solidFill>
                  <a:srgbClr val="0080FF"/>
                </a:solidFill>
                <a:latin typeface="Helvetica" charset="0"/>
              </a:rPr>
              <a:t>Just a few minutes!</a:t>
            </a:r>
          </a:p>
          <a:p>
            <a:pPr lvl="1"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Gauge a listener’s background and interest</a:t>
            </a:r>
          </a:p>
          <a:p>
            <a:pPr lvl="1"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	– tailor your presentation to suit</a:t>
            </a:r>
          </a:p>
          <a:p>
            <a:pPr lvl="1"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Be positive and enthusiastic.</a:t>
            </a:r>
          </a:p>
          <a:p>
            <a:pPr lvl="1">
              <a:defRPr/>
            </a:pPr>
            <a:endParaRPr lang="en-US" sz="1000" u="sng" dirty="0">
              <a:solidFill>
                <a:srgbClr val="0080FF"/>
              </a:solidFill>
              <a:latin typeface="Helvetica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61925" y="1130300"/>
            <a:ext cx="939165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9. Presentation tips</a:t>
            </a:r>
            <a:endParaRPr lang="en-US" sz="1600" dirty="0">
              <a:latin typeface="Helvetica" charset="0"/>
            </a:endParaRPr>
          </a:p>
          <a:p>
            <a:pPr>
              <a:defRPr/>
            </a:pPr>
            <a:endParaRPr lang="en-US" sz="1000" u="sng" dirty="0">
              <a:solidFill>
                <a:srgbClr val="048817"/>
              </a:solidFill>
              <a:latin typeface="Helvetica" charset="0"/>
            </a:endParaRPr>
          </a:p>
          <a:p>
            <a:pPr lvl="1">
              <a:defRPr/>
            </a:pPr>
            <a:r>
              <a:rPr lang="en-US" sz="1600" dirty="0">
                <a:solidFill>
                  <a:srgbClr val="048817"/>
                </a:solidFill>
                <a:latin typeface="Helvetica" charset="0"/>
              </a:rPr>
              <a:t>	</a:t>
            </a:r>
            <a:r>
              <a:rPr lang="en-US" sz="2800" u="sng" dirty="0">
                <a:solidFill>
                  <a:srgbClr val="048817"/>
                </a:solidFill>
                <a:latin typeface="Helvetica" charset="0"/>
              </a:rPr>
              <a:t>Audience</a:t>
            </a: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:</a:t>
            </a:r>
          </a:p>
          <a:p>
            <a:pPr lvl="1">
              <a:defRPr/>
            </a:pP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	Tell colleagues about your poster in advance</a:t>
            </a:r>
          </a:p>
          <a:p>
            <a:pPr lvl="1">
              <a:defRPr/>
            </a:pP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	Bring friends to your poster first – practice your</a:t>
            </a:r>
          </a:p>
          <a:p>
            <a:pPr lvl="1">
              <a:defRPr/>
            </a:pPr>
            <a:r>
              <a:rPr lang="en-US" sz="2800" dirty="0">
                <a:solidFill>
                  <a:srgbClr val="048817"/>
                </a:solidFill>
                <a:latin typeface="Helvetica" charset="0"/>
              </a:rPr>
              <a:t>		presentation on them.</a:t>
            </a:r>
            <a:endParaRPr lang="en-US" sz="2800" dirty="0">
              <a:solidFill>
                <a:srgbClr val="0080FF"/>
              </a:solidFill>
              <a:latin typeface="Helvetica" charset="0"/>
            </a:endParaRPr>
          </a:p>
          <a:p>
            <a:pPr lvl="1">
              <a:defRPr/>
            </a:pPr>
            <a:endParaRPr lang="en-US" sz="1000" dirty="0">
              <a:solidFill>
                <a:srgbClr val="0080FF"/>
              </a:solidFill>
              <a:latin typeface="Helvetica" charset="0"/>
            </a:endParaRPr>
          </a:p>
          <a:p>
            <a:pPr lvl="1"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</a:t>
            </a:r>
            <a:r>
              <a:rPr lang="en-US" sz="2800" u="sng" dirty="0">
                <a:solidFill>
                  <a:srgbClr val="0080FF"/>
                </a:solidFill>
                <a:latin typeface="Helvetica" charset="0"/>
              </a:rPr>
              <a:t>Presentation</a:t>
            </a: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: </a:t>
            </a:r>
            <a:r>
              <a:rPr lang="en-US" sz="2800" i="1" dirty="0">
                <a:solidFill>
                  <a:srgbClr val="0080FF"/>
                </a:solidFill>
                <a:latin typeface="Helvetica" charset="0"/>
              </a:rPr>
              <a:t>Just a few minutes!</a:t>
            </a:r>
          </a:p>
          <a:p>
            <a:pPr lvl="1"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Gauge a listener’s background and interest</a:t>
            </a:r>
          </a:p>
          <a:p>
            <a:pPr lvl="1"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	– tailor your presentation to suit</a:t>
            </a:r>
          </a:p>
          <a:p>
            <a:pPr lvl="1"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Be positive and enthusiastic.</a:t>
            </a:r>
          </a:p>
          <a:p>
            <a:pPr lvl="1">
              <a:defRPr/>
            </a:pPr>
            <a:endParaRPr lang="en-US" sz="1000" u="sng" dirty="0">
              <a:solidFill>
                <a:srgbClr val="0080FF"/>
              </a:solidFill>
              <a:latin typeface="Helvetica" charset="0"/>
            </a:endParaRPr>
          </a:p>
          <a:p>
            <a:pPr lvl="1"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</a:t>
            </a:r>
            <a:r>
              <a:rPr lang="en-US" sz="2800" u="sng" dirty="0">
                <a:solidFill>
                  <a:srgbClr val="6E4D13"/>
                </a:solidFill>
                <a:latin typeface="Helvetica" charset="0"/>
              </a:rPr>
              <a:t>Interaction</a:t>
            </a: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:</a:t>
            </a:r>
          </a:p>
          <a:p>
            <a:pPr lvl="1"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Try not to ignore potentially interested people</a:t>
            </a:r>
          </a:p>
          <a:p>
            <a:pPr lvl="1"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Follow up with interested people after the poster</a:t>
            </a:r>
          </a:p>
          <a:p>
            <a:pPr lvl="1"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Don’t stray too far away from your poster!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0525" y="1266825"/>
            <a:ext cx="7180496" cy="368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Consider your message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dirty="0">
              <a:latin typeface="Helvetica" charset="0"/>
            </a:endParaRPr>
          </a:p>
          <a:p>
            <a:pPr marL="457200" indent="-457200">
              <a:lnSpc>
                <a:spcPct val="120000"/>
              </a:lnSpc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A poster is: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 source of information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 topic for a scientific conversation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An advertisement for your work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 summary of your work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dirty="0">
              <a:solidFill>
                <a:srgbClr val="0080FF"/>
              </a:solidFill>
              <a:latin typeface="Helvetica" charset="0"/>
            </a:endParaRP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</a:t>
            </a:r>
            <a:endParaRPr lang="en-US" sz="2800" dirty="0">
              <a:solidFill>
                <a:srgbClr val="0080FF"/>
              </a:solidFill>
              <a:latin typeface="Helvetica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</a:t>
            </a:r>
            <a:r>
              <a:rPr lang="en-US" sz="3600" u="sng" dirty="0">
                <a:latin typeface="Helvetica" charset="0"/>
              </a:rPr>
              <a:t>Poster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52400" y="1295400"/>
            <a:ext cx="9601200" cy="48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10. Distinguish your poster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2800" dirty="0">
              <a:solidFill>
                <a:srgbClr val="6E4D13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6E4D13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sz="2800" dirty="0">
                <a:solidFill>
                  <a:srgbClr val="6E4D13"/>
                </a:solidFill>
                <a:latin typeface="Helvetica" charset="0"/>
                <a:sym typeface="Wingdings"/>
              </a:rPr>
              <a:t> </a:t>
            </a: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Use video or other “props” if appropriate.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endParaRPr lang="en-GB" sz="2800" dirty="0">
              <a:solidFill>
                <a:srgbClr val="6E4D13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6E4D13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sz="2800" dirty="0">
                <a:solidFill>
                  <a:srgbClr val="6E4D13"/>
                </a:solidFill>
                <a:latin typeface="Helvetica" charset="0"/>
                <a:sym typeface="Wingdings"/>
              </a:rPr>
              <a:t> </a:t>
            </a: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Include small “poster-to-go” hard copy for people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	to take with them (?)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endParaRPr lang="en-GB" sz="2800" dirty="0">
              <a:solidFill>
                <a:srgbClr val="6E4D13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6E4D13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sz="2800" dirty="0">
                <a:solidFill>
                  <a:srgbClr val="6E4D13"/>
                </a:solidFill>
                <a:latin typeface="Helvetica" charset="0"/>
                <a:sym typeface="Wingdings"/>
              </a:rPr>
              <a:t> </a:t>
            </a: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If you can choose your location: arrive early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r>
              <a:rPr lang="en-GB" sz="2800" dirty="0">
                <a:solidFill>
                  <a:srgbClr val="6E4D13"/>
                </a:solidFill>
                <a:latin typeface="Helvetica" charset="0"/>
              </a:rPr>
              <a:t>		and pick a prominent location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endParaRPr lang="en-GB" sz="2800" dirty="0">
              <a:solidFill>
                <a:srgbClr val="6E4D13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endParaRPr lang="en-GB" sz="2800" dirty="0">
              <a:solidFill>
                <a:srgbClr val="6E4D13"/>
              </a:solidFill>
              <a:latin typeface="Helvetica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6618288" y="2514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100774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495425"/>
            <a:ext cx="6781800" cy="381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600"/>
            <a:ext cx="10077450" cy="659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914525" y="962025"/>
            <a:ext cx="6248400" cy="5334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0077450" cy="668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52525" y="809625"/>
            <a:ext cx="2133600" cy="1524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52525" y="504825"/>
            <a:ext cx="78562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Next </a:t>
            </a:r>
            <a:r>
              <a:rPr lang="en-US" sz="3600" dirty="0" smtClean="0">
                <a:latin typeface="Helvetica" charset="0"/>
              </a:rPr>
              <a:t>2 weeks: </a:t>
            </a:r>
            <a:r>
              <a:rPr lang="en-US" sz="3600" dirty="0">
                <a:latin typeface="Helvetica" charset="0"/>
              </a:rPr>
              <a:t>mini – presentations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8125" y="1495425"/>
            <a:ext cx="97536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Arial" charset="0"/>
              <a:buAutoNum type="arabicPeriod"/>
              <a:defRPr/>
            </a:pPr>
            <a:r>
              <a:rPr lang="en-US" sz="2800" dirty="0" smtClean="0">
                <a:solidFill>
                  <a:srgbClr val="FF0000"/>
                </a:solidFill>
                <a:latin typeface="Helvetica" charset="0"/>
              </a:rPr>
              <a:t>Everyone will present 2-3 slides </a:t>
            </a:r>
            <a:r>
              <a:rPr lang="en-US" sz="2800" u="sng" dirty="0" smtClean="0">
                <a:solidFill>
                  <a:srgbClr val="FF0000"/>
                </a:solidFill>
                <a:latin typeface="Helvetica" charset="0"/>
              </a:rPr>
              <a:t>or</a:t>
            </a:r>
            <a:r>
              <a:rPr lang="en-US" sz="2800" dirty="0" smtClean="0">
                <a:solidFill>
                  <a:srgbClr val="FF0000"/>
                </a:solidFill>
                <a:latin typeface="Helvetica" charset="0"/>
              </a:rPr>
              <a:t> a poster.</a:t>
            </a:r>
            <a:endParaRPr lang="en-US" sz="2800" dirty="0">
              <a:solidFill>
                <a:srgbClr val="FF0000"/>
              </a:solidFill>
              <a:latin typeface="Helvetica" charset="0"/>
            </a:endParaRPr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  <a:defRPr/>
            </a:pPr>
            <a:r>
              <a:rPr lang="en-US" sz="2800" dirty="0" smtClean="0">
                <a:solidFill>
                  <a:srgbClr val="FF0000"/>
                </a:solidFill>
                <a:latin typeface="Helvetica" charset="0"/>
              </a:rPr>
              <a:t>Present your project </a:t>
            </a:r>
            <a:r>
              <a:rPr lang="en-US" sz="2800" u="sng" dirty="0" smtClean="0">
                <a:solidFill>
                  <a:srgbClr val="FF0000"/>
                </a:solidFill>
                <a:latin typeface="Helvetica" charset="0"/>
              </a:rPr>
              <a:t>very</a:t>
            </a:r>
            <a:r>
              <a:rPr lang="en-US" sz="2800" dirty="0" smtClean="0">
                <a:solidFill>
                  <a:srgbClr val="FF0000"/>
                </a:solidFill>
                <a:latin typeface="Helvetica" charset="0"/>
              </a:rPr>
              <a:t> compactly (3-5 min or less)</a:t>
            </a:r>
            <a:endParaRPr lang="en-US" sz="2800" dirty="0">
              <a:solidFill>
                <a:srgbClr val="FF0000"/>
              </a:solidFill>
              <a:latin typeface="Helvetica" charset="0"/>
            </a:endParaRPr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Use </a:t>
            </a:r>
            <a:r>
              <a:rPr lang="en-US" sz="2800" dirty="0" smtClean="0">
                <a:solidFill>
                  <a:srgbClr val="FF0000"/>
                </a:solidFill>
                <a:latin typeface="Helvetica" charset="0"/>
              </a:rPr>
              <a:t>this presentation </a:t>
            </a: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“advertise” your </a:t>
            </a:r>
            <a:r>
              <a:rPr lang="en-US" sz="2800" dirty="0" smtClean="0">
                <a:solidFill>
                  <a:srgbClr val="FF0000"/>
                </a:solidFill>
                <a:latin typeface="Helvetica" charset="0"/>
              </a:rPr>
              <a:t>work.</a:t>
            </a:r>
            <a:endParaRPr lang="en-US" sz="2800" dirty="0">
              <a:solidFill>
                <a:srgbClr val="FF0000"/>
              </a:solidFill>
              <a:latin typeface="Helvetica" charset="0"/>
            </a:endParaRPr>
          </a:p>
          <a:p>
            <a:pPr marL="514350" indent="-514350">
              <a:lnSpc>
                <a:spcPct val="150000"/>
              </a:lnSpc>
              <a:buFont typeface="Arial" charset="0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Send your </a:t>
            </a:r>
            <a:r>
              <a:rPr lang="en-US" sz="2800" dirty="0" smtClean="0">
                <a:solidFill>
                  <a:srgbClr val="FF0000"/>
                </a:solidFill>
                <a:latin typeface="Helvetica" charset="0"/>
              </a:rPr>
              <a:t>slides/poster </a:t>
            </a: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to me by </a:t>
            </a:r>
            <a:r>
              <a:rPr lang="en-US" sz="2800" dirty="0" smtClean="0">
                <a:solidFill>
                  <a:srgbClr val="FF0000"/>
                </a:solidFill>
                <a:latin typeface="Helvetica" charset="0"/>
              </a:rPr>
              <a:t>Thursday</a:t>
            </a:r>
            <a:endParaRPr lang="en-US" sz="2800" dirty="0">
              <a:solidFill>
                <a:srgbClr val="FF0000"/>
              </a:solidFill>
              <a:latin typeface="Helvetica" charset="0"/>
            </a:endParaRPr>
          </a:p>
          <a:p>
            <a:pPr marL="514350" indent="-514350">
              <a:buFont typeface="Arial" charset="0"/>
              <a:buAutoNum type="arabicPeriod"/>
              <a:defRPr/>
            </a:pPr>
            <a:endParaRPr lang="en-US" sz="2800" dirty="0">
              <a:solidFill>
                <a:srgbClr val="FF0000"/>
              </a:solidFill>
              <a:latin typeface="Helvetica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8000"/>
                </a:solidFill>
                <a:latin typeface="Helvetica" charset="0"/>
              </a:rPr>
              <a:t>Tips:</a:t>
            </a:r>
          </a:p>
          <a:p>
            <a:pPr>
              <a:defRPr/>
            </a:pPr>
            <a:r>
              <a:rPr lang="en-US" sz="2800" dirty="0">
                <a:solidFill>
                  <a:srgbClr val="008000"/>
                </a:solidFill>
                <a:latin typeface="Helvetica" charset="0"/>
              </a:rPr>
              <a:t>	Must be VERY concise</a:t>
            </a:r>
            <a:r>
              <a:rPr lang="en-US" sz="2800" dirty="0" smtClean="0">
                <a:solidFill>
                  <a:srgbClr val="008000"/>
                </a:solidFill>
                <a:latin typeface="Helvetica" charset="0"/>
              </a:rPr>
              <a:t>! (but remember your audience)</a:t>
            </a:r>
            <a:endParaRPr lang="en-US" sz="2800" dirty="0">
              <a:solidFill>
                <a:srgbClr val="008000"/>
              </a:solidFill>
              <a:latin typeface="Helvetica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8000"/>
                </a:solidFill>
                <a:latin typeface="Helvetica" charset="0"/>
              </a:rPr>
              <a:t>	</a:t>
            </a:r>
            <a:r>
              <a:rPr lang="en-US" sz="2800" u="sng" dirty="0">
                <a:solidFill>
                  <a:srgbClr val="008000"/>
                </a:solidFill>
                <a:latin typeface="Helvetica" charset="0"/>
              </a:rPr>
              <a:t>Introduction</a:t>
            </a:r>
            <a:r>
              <a:rPr lang="en-US" sz="2800" dirty="0">
                <a:solidFill>
                  <a:srgbClr val="008000"/>
                </a:solidFill>
                <a:latin typeface="Helvetica" charset="0"/>
              </a:rPr>
              <a:t>: Present your problem</a:t>
            </a:r>
          </a:p>
          <a:p>
            <a:pPr>
              <a:defRPr/>
            </a:pPr>
            <a:r>
              <a:rPr lang="en-US" sz="2800" dirty="0">
                <a:solidFill>
                  <a:srgbClr val="008000"/>
                </a:solidFill>
                <a:latin typeface="Helvetica" charset="0"/>
              </a:rPr>
              <a:t>	</a:t>
            </a:r>
            <a:r>
              <a:rPr lang="en-US" sz="2800" u="sng" dirty="0" smtClean="0">
                <a:solidFill>
                  <a:srgbClr val="008000"/>
                </a:solidFill>
                <a:latin typeface="Helvetica" charset="0"/>
              </a:rPr>
              <a:t>Method</a:t>
            </a:r>
            <a:r>
              <a:rPr lang="en-US" sz="2800" dirty="0" smtClean="0">
                <a:solidFill>
                  <a:srgbClr val="008000"/>
                </a:solidFill>
                <a:latin typeface="Helvetica" charset="0"/>
              </a:rPr>
              <a:t>: State how your solved the problem.</a:t>
            </a:r>
            <a:endParaRPr lang="en-US" sz="2800" dirty="0">
              <a:solidFill>
                <a:srgbClr val="008000"/>
              </a:solidFill>
              <a:latin typeface="Helvetica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8000"/>
                </a:solidFill>
                <a:latin typeface="Helvetica" charset="0"/>
              </a:rPr>
              <a:t>	</a:t>
            </a:r>
            <a:r>
              <a:rPr lang="en-US" sz="2800" u="sng" dirty="0" smtClean="0">
                <a:solidFill>
                  <a:srgbClr val="008000"/>
                </a:solidFill>
                <a:latin typeface="Helvetica" charset="0"/>
              </a:rPr>
              <a:t>Results</a:t>
            </a:r>
            <a:r>
              <a:rPr lang="en-US" sz="2800" dirty="0" smtClean="0">
                <a:solidFill>
                  <a:srgbClr val="008000"/>
                </a:solidFill>
                <a:latin typeface="Helvetica" charset="0"/>
              </a:rPr>
              <a:t>: Present </a:t>
            </a:r>
            <a:r>
              <a:rPr lang="en-US" sz="2800" dirty="0">
                <a:solidFill>
                  <a:srgbClr val="008000"/>
                </a:solidFill>
                <a:latin typeface="Helvetica" charset="0"/>
              </a:rPr>
              <a:t>your main discovery</a:t>
            </a:r>
            <a:r>
              <a:rPr lang="en-US" sz="2800" dirty="0" smtClean="0">
                <a:solidFill>
                  <a:srgbClr val="008000"/>
                </a:solidFill>
                <a:latin typeface="Helvetica" charset="0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rgbClr val="008000"/>
                </a:solidFill>
                <a:latin typeface="Helvetica" charset="0"/>
              </a:rPr>
              <a:t>	</a:t>
            </a:r>
            <a:r>
              <a:rPr lang="en-US" sz="2800" u="sng" dirty="0" smtClean="0">
                <a:solidFill>
                  <a:srgbClr val="008000"/>
                </a:solidFill>
                <a:latin typeface="Helvetica" charset="0"/>
              </a:rPr>
              <a:t>Conclusion</a:t>
            </a:r>
            <a:r>
              <a:rPr lang="en-US" sz="2800" dirty="0" smtClean="0">
                <a:solidFill>
                  <a:srgbClr val="008000"/>
                </a:solidFill>
                <a:latin typeface="Helvetica" charset="0"/>
              </a:rPr>
              <a:t>: Tell why this is important.</a:t>
            </a:r>
            <a:endParaRPr lang="en-US" sz="2800" dirty="0">
              <a:solidFill>
                <a:srgbClr val="008000"/>
              </a:solidFill>
              <a:latin typeface="Helvetica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" y="733425"/>
            <a:ext cx="565814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Schedule of presentations: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Feb 19</a:t>
            </a:r>
          </a:p>
          <a:p>
            <a:r>
              <a:rPr lang="en-US" dirty="0"/>
              <a:t>1. Joe </a:t>
            </a:r>
            <a:r>
              <a:rPr lang="en-US" dirty="0" err="1"/>
              <a:t>Fackrell</a:t>
            </a:r>
            <a:endParaRPr lang="en-US" dirty="0"/>
          </a:p>
          <a:p>
            <a:r>
              <a:rPr lang="en-US" dirty="0"/>
              <a:t>2. Kendra Lynn</a:t>
            </a:r>
          </a:p>
          <a:p>
            <a:r>
              <a:rPr lang="en-US" dirty="0"/>
              <a:t>3. Nicole Robinson</a:t>
            </a:r>
          </a:p>
          <a:p>
            <a:r>
              <a:rPr lang="en-US" dirty="0"/>
              <a:t>4. Erin Fitch</a:t>
            </a:r>
          </a:p>
          <a:p>
            <a:r>
              <a:rPr lang="en-US" dirty="0"/>
              <a:t>5. Melissa Adams</a:t>
            </a:r>
          </a:p>
          <a:p>
            <a:r>
              <a:rPr lang="en-US" dirty="0"/>
              <a:t>6. David Frank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29325" y="1647825"/>
            <a:ext cx="3339827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26</a:t>
            </a:r>
          </a:p>
          <a:p>
            <a:r>
              <a:rPr lang="en-US" dirty="0"/>
              <a:t>1. Andrea </a:t>
            </a:r>
            <a:r>
              <a:rPr lang="en-US" dirty="0" err="1"/>
              <a:t>Gabrieli</a:t>
            </a:r>
            <a:endParaRPr lang="en-US" dirty="0"/>
          </a:p>
          <a:p>
            <a:r>
              <a:rPr lang="en-US" dirty="0"/>
              <a:t>2. Estelle Bonny</a:t>
            </a:r>
          </a:p>
          <a:p>
            <a:r>
              <a:rPr lang="en-US" dirty="0"/>
              <a:t>3. Bianca </a:t>
            </a:r>
            <a:r>
              <a:rPr lang="en-US" dirty="0" err="1"/>
              <a:t>Mintz</a:t>
            </a:r>
            <a:endParaRPr lang="en-US" dirty="0"/>
          </a:p>
          <a:p>
            <a:r>
              <a:rPr lang="en-US" dirty="0"/>
              <a:t>4. </a:t>
            </a:r>
            <a:r>
              <a:rPr lang="en-US" dirty="0" err="1"/>
              <a:t>Brytne</a:t>
            </a:r>
            <a:r>
              <a:rPr lang="en-US" dirty="0"/>
              <a:t> </a:t>
            </a:r>
            <a:r>
              <a:rPr lang="en-US" dirty="0" err="1"/>
              <a:t>Okuhata</a:t>
            </a:r>
            <a:endParaRPr lang="en-US" dirty="0"/>
          </a:p>
          <a:p>
            <a:r>
              <a:rPr lang="en-US" dirty="0"/>
              <a:t>5. Yi Hu</a:t>
            </a:r>
          </a:p>
          <a:p>
            <a:r>
              <a:rPr lang="en-US" dirty="0"/>
              <a:t>6. Julie </a:t>
            </a:r>
            <a:r>
              <a:rPr lang="en-US" dirty="0" err="1"/>
              <a:t>Schnurr</a:t>
            </a:r>
            <a:endParaRPr lang="en-US" dirty="0"/>
          </a:p>
          <a:p>
            <a:r>
              <a:rPr lang="en-US" dirty="0"/>
              <a:t>7 </a:t>
            </a:r>
            <a:r>
              <a:rPr lang="en-US" dirty="0" err="1"/>
              <a:t>Xiaojing</a:t>
            </a:r>
            <a:r>
              <a:rPr lang="en-US" dirty="0"/>
              <a:t> Lai</a:t>
            </a:r>
          </a:p>
          <a:p>
            <a:r>
              <a:rPr lang="en-US" dirty="0"/>
              <a:t>8. Christina Richardson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415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W_Sealev_AGUF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0077450" cy="640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71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390525" y="2333625"/>
            <a:ext cx="4267200" cy="51054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5" y="200025"/>
            <a:ext cx="9437649" cy="830997"/>
          </a:xfrm>
          <a:prstGeom prst="rect">
            <a:avLst/>
          </a:prstGeom>
          <a:solidFill>
            <a:srgbClr val="FFCC66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The Impact of Groundwater Depletion on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Spatial Variations in Sea Level Change During the Past Century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47725" y="1190625"/>
            <a:ext cx="8305800" cy="923330"/>
            <a:chOff x="390525" y="1190625"/>
            <a:chExt cx="8305800" cy="923330"/>
          </a:xfrm>
        </p:grpSpPr>
        <p:sp>
          <p:nvSpPr>
            <p:cNvPr id="5" name="TextBox 74"/>
            <p:cNvSpPr txBox="1">
              <a:spLocks noChangeArrowheads="1"/>
            </p:cNvSpPr>
            <p:nvPr/>
          </p:nvSpPr>
          <p:spPr bwMode="auto">
            <a:xfrm>
              <a:off x="390525" y="1190625"/>
              <a:ext cx="8305800" cy="923330"/>
            </a:xfrm>
            <a:prstGeom prst="rect">
              <a:avLst/>
            </a:prstGeom>
            <a:solidFill>
              <a:srgbClr val="FFCC66"/>
            </a:solidFill>
            <a:ln w="38100" cmpd="sng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dirty="0" err="1">
                  <a:solidFill>
                    <a:srgbClr val="0000FF"/>
                  </a:solidFill>
                </a:rPr>
                <a:t>Emeline</a:t>
              </a:r>
              <a:r>
                <a:rPr lang="en-US" sz="1800" b="1" dirty="0">
                  <a:solidFill>
                    <a:srgbClr val="0000FF"/>
                  </a:solidFill>
                </a:rPr>
                <a:t> </a:t>
              </a:r>
              <a:r>
                <a:rPr lang="en-US" sz="1800" b="1" dirty="0" err="1" smtClean="0">
                  <a:solidFill>
                    <a:srgbClr val="0000FF"/>
                  </a:solidFill>
                </a:rPr>
                <a:t>Veit</a:t>
              </a:r>
              <a:r>
                <a:rPr lang="en-US" sz="1800" b="1" dirty="0" smtClean="0">
                  <a:solidFill>
                    <a:srgbClr val="0000FF"/>
                  </a:solidFill>
                </a:rPr>
                <a:t>		Dept. Geology &amp; Geophysics</a:t>
              </a:r>
              <a:endParaRPr lang="en-US" sz="1800" b="1" dirty="0">
                <a:solidFill>
                  <a:srgbClr val="0000FF"/>
                </a:solidFill>
              </a:endParaRPr>
            </a:p>
            <a:p>
              <a:r>
                <a:rPr lang="en-US" sz="1800" b="1" u="sng" dirty="0">
                  <a:solidFill>
                    <a:srgbClr val="0000FF"/>
                  </a:solidFill>
                </a:rPr>
                <a:t>Clinton P. Conrad</a:t>
              </a:r>
              <a:r>
                <a:rPr lang="en-US" sz="1800" b="1" dirty="0" smtClean="0">
                  <a:solidFill>
                    <a:srgbClr val="0000FF"/>
                  </a:solidFill>
                </a:rPr>
                <a:t>*	</a:t>
              </a:r>
              <a:r>
                <a:rPr lang="en-US" sz="1800" b="1" dirty="0" err="1" smtClean="0">
                  <a:solidFill>
                    <a:srgbClr val="0000FF"/>
                  </a:solidFill>
                </a:rPr>
                <a:t>Univesity</a:t>
              </a:r>
              <a:r>
                <a:rPr lang="en-US" sz="1800" b="1" dirty="0" smtClean="0">
                  <a:solidFill>
                    <a:srgbClr val="0000FF"/>
                  </a:solidFill>
                </a:rPr>
                <a:t> of Hawaii</a:t>
              </a:r>
              <a:endParaRPr lang="en-US" sz="1800" b="1" dirty="0">
                <a:solidFill>
                  <a:srgbClr val="0000FF"/>
                </a:solidFill>
              </a:endParaRPr>
            </a:p>
            <a:p>
              <a:r>
                <a:rPr lang="en-US" sz="1800" b="1" dirty="0">
                  <a:solidFill>
                    <a:srgbClr val="0000FF"/>
                  </a:solidFill>
                </a:rPr>
                <a:t>Svetlana I. </a:t>
              </a:r>
              <a:r>
                <a:rPr lang="en-US" sz="1800" b="1" dirty="0" err="1" smtClean="0">
                  <a:solidFill>
                    <a:srgbClr val="0000FF"/>
                  </a:solidFill>
                </a:rPr>
                <a:t>Natarov</a:t>
              </a:r>
              <a:r>
                <a:rPr lang="en-US" sz="1800" b="1" dirty="0" smtClean="0">
                  <a:solidFill>
                    <a:srgbClr val="0000FF"/>
                  </a:solidFill>
                </a:rPr>
                <a:t>	Honolulu, HI 96822, USA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8925" y="1266825"/>
              <a:ext cx="1905000" cy="7468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" descr="mechanis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257425"/>
            <a:ext cx="412014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27" y="2333625"/>
            <a:ext cx="5116098" cy="325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62524" y="5610225"/>
            <a:ext cx="4876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Rate of sea level rise due to ground-water depletion [</a:t>
            </a:r>
            <a:r>
              <a:rPr lang="en-US" sz="2000" i="1" dirty="0" smtClean="0">
                <a:latin typeface="Helvetica"/>
                <a:cs typeface="Helvetica"/>
              </a:rPr>
              <a:t>Wada et al., </a:t>
            </a:r>
            <a:r>
              <a:rPr lang="en-US" sz="2000" dirty="0" smtClean="0">
                <a:latin typeface="Helvetica"/>
                <a:cs typeface="Helvetica"/>
              </a:rPr>
              <a:t>2010]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Helvetica"/>
                <a:cs typeface="Helvetica"/>
              </a:rPr>
              <a:t>Can we detect groundwater depletion in the sea level rise record?</a:t>
            </a:r>
            <a:endParaRPr lang="en-US" sz="20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23532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lobaldetailG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15" y="657225"/>
            <a:ext cx="6455110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wdsealev_vs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882099"/>
            <a:ext cx="3200400" cy="65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14325" y="581025"/>
            <a:ext cx="3200400" cy="23622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725" y="581025"/>
            <a:ext cx="2932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Model predictions of sea </a:t>
            </a:r>
            <a:r>
              <a:rPr lang="en-US" dirty="0">
                <a:latin typeface="Helvetica"/>
                <a:cs typeface="Helvetica"/>
              </a:rPr>
              <a:t>l</a:t>
            </a:r>
            <a:r>
              <a:rPr lang="en-US" dirty="0" smtClean="0">
                <a:latin typeface="Helvetica"/>
                <a:cs typeface="Helvetica"/>
              </a:rPr>
              <a:t>evel change due to groundwater </a:t>
            </a:r>
            <a:r>
              <a:rPr lang="en-US" dirty="0" err="1">
                <a:latin typeface="Helvetica"/>
                <a:cs typeface="Helvetica"/>
              </a:rPr>
              <a:t>d</a:t>
            </a:r>
            <a:r>
              <a:rPr lang="en-US" dirty="0" err="1" smtClean="0">
                <a:latin typeface="Helvetica"/>
                <a:cs typeface="Helvetica"/>
              </a:rPr>
              <a:t>epeletion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038319" y="4473059"/>
            <a:ext cx="4648200" cy="369332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  <a:cs typeface="Helvetica"/>
              </a:rPr>
              <a:t>Relative Sea Level Change (mm)</a:t>
            </a:r>
            <a:endParaRPr lang="en-US" sz="1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22293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161925" y="200025"/>
            <a:ext cx="9753600" cy="3276600"/>
          </a:xfrm>
          <a:prstGeom prst="rect">
            <a:avLst/>
          </a:prstGeom>
          <a:solidFill>
            <a:srgbClr val="FDB5C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27368"/>
              </p:ext>
            </p:extLst>
          </p:nvPr>
        </p:nvGraphicFramePr>
        <p:xfrm>
          <a:off x="238125" y="962025"/>
          <a:ext cx="9605963" cy="166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Document" r:id="rId3" imgW="7454900" imgH="1295400" progId="Word.Document.12">
                  <p:embed/>
                </p:oleObj>
              </mc:Choice>
              <mc:Fallback>
                <p:oleObj name="Document" r:id="rId3" imgW="7454900" imgH="1295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962025"/>
                        <a:ext cx="9605963" cy="1668462"/>
                      </a:xfrm>
                      <a:prstGeom prst="rect">
                        <a:avLst/>
                      </a:prstGeom>
                      <a:solidFill>
                        <a:srgbClr val="FFB5C5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flipH="1">
            <a:off x="8391525" y="2333625"/>
            <a:ext cx="838200" cy="4572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66725" y="2409825"/>
            <a:ext cx="7933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Compare to global mean sea level change: 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1.8 mm/</a:t>
            </a:r>
            <a:r>
              <a:rPr lang="en-US" dirty="0" err="1" smtClean="0">
                <a:solidFill>
                  <a:srgbClr val="FF0000"/>
                </a:solidFill>
                <a:latin typeface="Helvetica"/>
                <a:cs typeface="Helvetica"/>
              </a:rPr>
              <a:t>yr</a:t>
            </a:r>
            <a:endParaRPr lang="en-US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[Church &amp; White, 2011]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Rectangle 52"/>
          <p:cNvSpPr>
            <a:spLocks noChangeArrowheads="1"/>
          </p:cNvSpPr>
          <p:nvPr/>
        </p:nvSpPr>
        <p:spPr bwMode="auto">
          <a:xfrm>
            <a:off x="390525" y="3685639"/>
            <a:ext cx="9372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137160" rIns="137160" bIns="137160">
            <a:spAutoFit/>
          </a:bodyPr>
          <a:lstStyle/>
          <a:p>
            <a:pPr indent="4763">
              <a:defRPr/>
            </a:pPr>
            <a:r>
              <a:rPr lang="en-US" b="1" dirty="0">
                <a:solidFill>
                  <a:srgbClr val="000000"/>
                </a:solidFill>
                <a:latin typeface="Helvetica"/>
                <a:cs typeface="Helvetica"/>
              </a:rPr>
              <a:t>Conclusions</a:t>
            </a:r>
          </a:p>
          <a:p>
            <a:pPr indent="4763">
              <a:defRPr/>
            </a:pPr>
            <a:endParaRPr lang="en-US" sz="800" b="1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Wingdings" charset="0"/>
              <a:buChar char=""/>
              <a:defRPr/>
            </a:pP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Groundwater depletion causes deflections of sea level and the solid earth.</a:t>
            </a:r>
          </a:p>
          <a:p>
            <a:pPr>
              <a:defRPr/>
            </a:pPr>
            <a:endParaRPr lang="en-US" sz="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Wingdings" charset="0"/>
              <a:buChar char=""/>
              <a:defRPr/>
            </a:pP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Groundwater extraction in western North America and southern Asia has slowed sea level rise in these regions by ~0.3-0.5 mm/</a:t>
            </a:r>
            <a:r>
              <a:rPr lang="en-US" dirty="0" err="1" smtClean="0">
                <a:solidFill>
                  <a:srgbClr val="000000"/>
                </a:solidFill>
                <a:latin typeface="Helvetica"/>
                <a:cs typeface="Helvetica"/>
              </a:rPr>
              <a:t>yr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 since 1930.</a:t>
            </a:r>
          </a:p>
          <a:p>
            <a:pPr>
              <a:defRPr/>
            </a:pPr>
            <a:endParaRPr lang="en-US" sz="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Wingdings" charset="0"/>
              <a:buChar char=""/>
              <a:defRPr/>
            </a:pP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Groundwater depletion is important for understanding patterns of sea level change (both past and future).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			</a:t>
            </a:r>
            <a:r>
              <a:rPr lang="en-US" i="1" dirty="0" err="1" smtClean="0">
                <a:solidFill>
                  <a:srgbClr val="000000"/>
                </a:solidFill>
                <a:latin typeface="Helvetica"/>
                <a:cs typeface="Helvetica"/>
              </a:rPr>
              <a:t>Veit</a:t>
            </a:r>
            <a:r>
              <a:rPr lang="en-US" i="1" dirty="0" smtClean="0">
                <a:solidFill>
                  <a:srgbClr val="000000"/>
                </a:solidFill>
                <a:latin typeface="Helvetica"/>
                <a:cs typeface="Helvetica"/>
              </a:rPr>
              <a:t> &amp; Conrad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[</a:t>
            </a:r>
            <a:r>
              <a:rPr lang="en-US" i="1" dirty="0" smtClean="0">
                <a:solidFill>
                  <a:srgbClr val="000000"/>
                </a:solidFill>
                <a:latin typeface="Helvetica"/>
                <a:cs typeface="Helvetica"/>
              </a:rPr>
              <a:t>GRL, submitted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, 2016]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427" y="356263"/>
            <a:ext cx="9650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Regional Averages of Tide Gauges (Sea level change since 1930)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89242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0525" y="1266825"/>
            <a:ext cx="9026680" cy="479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Consider your message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dirty="0">
              <a:latin typeface="Helvetica" charset="0"/>
            </a:endParaRPr>
          </a:p>
          <a:p>
            <a:pPr marL="457200" indent="-457200">
              <a:lnSpc>
                <a:spcPct val="120000"/>
              </a:lnSpc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A poster is: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 source of information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 topic for a scientific conversation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An advertisement for your work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 summary of your work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dirty="0">
              <a:solidFill>
                <a:srgbClr val="0080FF"/>
              </a:solidFill>
              <a:latin typeface="Helvetica" charset="0"/>
            </a:endParaRP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Like a talk, a poster should make </a:t>
            </a:r>
            <a:r>
              <a:rPr lang="en-US" sz="2800" u="sng" dirty="0">
                <a:solidFill>
                  <a:srgbClr val="6E4D13"/>
                </a:solidFill>
                <a:latin typeface="Helvetica" charset="0"/>
              </a:rPr>
              <a:t>one</a:t>
            </a: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 main point,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	but you can include a few more details…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dirty="0">
              <a:latin typeface="Helvetica" charset="0"/>
            </a:endParaRP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</a:t>
            </a:r>
            <a:endParaRPr lang="en-US" sz="2800" dirty="0">
              <a:solidFill>
                <a:srgbClr val="0080FF"/>
              </a:solidFill>
              <a:latin typeface="Helvetica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</a:t>
            </a:r>
            <a:r>
              <a:rPr lang="en-US" sz="3600" u="sng" dirty="0">
                <a:latin typeface="Helvetica" charset="0"/>
              </a:rPr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4081384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0525" y="1266825"/>
            <a:ext cx="9136063" cy="60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AutoNum type="arabicPeriod"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Consider your message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dirty="0">
              <a:latin typeface="Helvetica" charset="0"/>
            </a:endParaRPr>
          </a:p>
          <a:p>
            <a:pPr marL="457200" indent="-457200">
              <a:lnSpc>
                <a:spcPct val="120000"/>
              </a:lnSpc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A poster is: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 source of information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 topic for a scientific conversation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An advertisement for your work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A summary of your work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dirty="0">
              <a:solidFill>
                <a:srgbClr val="0080FF"/>
              </a:solidFill>
              <a:latin typeface="Helvetica" charset="0"/>
            </a:endParaRP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Like a talk, a poster should make </a:t>
            </a:r>
            <a:r>
              <a:rPr lang="en-US" sz="2800" u="sng" dirty="0">
                <a:solidFill>
                  <a:srgbClr val="6E4D13"/>
                </a:solidFill>
                <a:latin typeface="Helvetica" charset="0"/>
              </a:rPr>
              <a:t>one</a:t>
            </a: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 main point,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	but you can include a few more details…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1600" dirty="0">
              <a:latin typeface="Helvetica" charset="0"/>
            </a:endParaRP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6E4D13"/>
                </a:solidFill>
                <a:latin typeface="Helvetica" charset="0"/>
              </a:rPr>
              <a:t>	Think about: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What should your poster-viewers take home?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If you help them for 3-5 minutes, will they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0080FF"/>
                </a:solidFill>
                <a:latin typeface="Helvetica" charset="0"/>
              </a:rPr>
              <a:t>			understand this easily?</a:t>
            </a:r>
            <a:r>
              <a:rPr lang="en-US" sz="2800" dirty="0">
                <a:latin typeface="Helvetica" charset="0"/>
              </a:rPr>
              <a:t> </a:t>
            </a:r>
            <a:endParaRPr lang="en-US" sz="2800" dirty="0">
              <a:solidFill>
                <a:srgbClr val="0080FF"/>
              </a:solidFill>
              <a:latin typeface="Helvetica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</a:t>
            </a:r>
            <a:r>
              <a:rPr lang="en-US" sz="3600" u="sng" dirty="0">
                <a:latin typeface="Helvetica" charset="0"/>
              </a:rPr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142911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52400" y="1295400"/>
            <a:ext cx="9756775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2.	Like a talk, tell a story:</a:t>
            </a:r>
          </a:p>
          <a:p>
            <a:pPr marL="457200" indent="-457200">
              <a:buFont typeface="Arial" charset="0"/>
              <a:buAutoNum type="arabicPeriod"/>
              <a:defRPr/>
            </a:pPr>
            <a:endParaRPr lang="en-US" sz="1800" dirty="0"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048817"/>
                </a:solidFill>
                <a:latin typeface="Helvetica" charset="0"/>
              </a:rPr>
              <a:t>Beginning:	What problem are you trying to solve?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			</a:t>
            </a:r>
            <a:r>
              <a:rPr lang="en-GB" sz="2800" dirty="0">
                <a:solidFill>
                  <a:srgbClr val="048817"/>
                </a:solidFill>
                <a:latin typeface="Helvetica" charset="0"/>
              </a:rPr>
              <a:t>How do you plan to solve this problem?</a:t>
            </a:r>
            <a:endParaRPr lang="en-GB" sz="2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2800" dirty="0">
              <a:solidFill>
                <a:srgbClr val="8040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52400" y="1295400"/>
            <a:ext cx="9756775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2.	Like a talk, tell a story:</a:t>
            </a:r>
          </a:p>
          <a:p>
            <a:pPr marL="457200" indent="-457200">
              <a:buFont typeface="Arial" charset="0"/>
              <a:buAutoNum type="arabicPeriod"/>
              <a:defRPr/>
            </a:pPr>
            <a:endParaRPr lang="en-US" sz="1800" dirty="0"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048817"/>
                </a:solidFill>
                <a:latin typeface="Helvetica" charset="0"/>
              </a:rPr>
              <a:t>Beginning:	What problem are you trying to solve?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			</a:t>
            </a:r>
            <a:r>
              <a:rPr lang="en-GB" sz="2800" dirty="0">
                <a:solidFill>
                  <a:srgbClr val="048817"/>
                </a:solidFill>
                <a:latin typeface="Helvetica" charset="0"/>
              </a:rPr>
              <a:t>How do you plan to solve this problem?</a:t>
            </a:r>
            <a:endParaRPr lang="en-GB" sz="2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1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Middle:		Describe your method.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				Show your results / discoveries.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				Make sure everything is relevant and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					easily digested.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1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endParaRPr lang="en-GB" sz="2800" dirty="0">
              <a:solidFill>
                <a:srgbClr val="8040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52400" y="1295400"/>
            <a:ext cx="9777413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2.	Like a talk, tell a story:</a:t>
            </a:r>
          </a:p>
          <a:p>
            <a:pPr marL="457200" indent="-457200">
              <a:buFont typeface="Arial" charset="0"/>
              <a:buAutoNum type="arabicPeriod"/>
              <a:defRPr/>
            </a:pPr>
            <a:endParaRPr lang="en-US" sz="1800" dirty="0"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048817"/>
                </a:solidFill>
                <a:latin typeface="Helvetica" charset="0"/>
              </a:rPr>
              <a:t>Beginning:	What problem are you trying to solve?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			</a:t>
            </a:r>
            <a:r>
              <a:rPr lang="en-GB" sz="2800" dirty="0">
                <a:solidFill>
                  <a:srgbClr val="048817"/>
                </a:solidFill>
                <a:latin typeface="Helvetica" charset="0"/>
              </a:rPr>
              <a:t>How do you plan to solve this problem?</a:t>
            </a:r>
            <a:endParaRPr lang="en-GB" sz="2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1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Middle:		Describe your method.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				Show your results / discoveries.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				Make sure everything is relevant and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					easily digested.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1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End:		What are the implications of your work?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				Highlight a </a:t>
            </a:r>
            <a:r>
              <a:rPr lang="en-GB" sz="2800" u="sng" dirty="0">
                <a:solidFill>
                  <a:srgbClr val="804000"/>
                </a:solidFill>
                <a:latin typeface="Helvetica" charset="0"/>
              </a:rPr>
              <a:t>few</a:t>
            </a: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 main conclusions.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2800" dirty="0">
              <a:solidFill>
                <a:srgbClr val="8040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52400" y="1295400"/>
            <a:ext cx="9777413" cy="608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2.	Like a talk, tell a story:</a:t>
            </a:r>
          </a:p>
          <a:p>
            <a:pPr marL="457200" indent="-457200">
              <a:buFont typeface="Arial" charset="0"/>
              <a:buAutoNum type="arabicPeriod"/>
              <a:defRPr/>
            </a:pPr>
            <a:endParaRPr lang="en-US" sz="1800" dirty="0"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048817"/>
                </a:solidFill>
                <a:latin typeface="Helvetica" charset="0"/>
              </a:rPr>
              <a:t>Beginning:	What problem are you trying to solve?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			</a:t>
            </a:r>
            <a:r>
              <a:rPr lang="en-GB" sz="2800" dirty="0">
                <a:solidFill>
                  <a:srgbClr val="048817"/>
                </a:solidFill>
                <a:latin typeface="Helvetica" charset="0"/>
              </a:rPr>
              <a:t>How do you plan to solve this problem?</a:t>
            </a:r>
            <a:endParaRPr lang="en-GB" sz="2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1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Middle:		Describe your method.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				Show your results / discoveries.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				Make sure everything is relevant and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0080FF"/>
                </a:solidFill>
                <a:latin typeface="Helvetica" charset="0"/>
              </a:rPr>
              <a:t>					easily digested.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1800" dirty="0">
              <a:solidFill>
                <a:srgbClr val="DC23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DC2300"/>
                </a:solidFill>
                <a:latin typeface="Helvetica" charset="0"/>
              </a:rPr>
              <a:t>	</a:t>
            </a: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End:		What are the implications of your work?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				Highlight a </a:t>
            </a:r>
            <a:r>
              <a:rPr lang="en-GB" sz="2800" u="sng" dirty="0">
                <a:solidFill>
                  <a:srgbClr val="804000"/>
                </a:solidFill>
                <a:latin typeface="Helvetica" charset="0"/>
              </a:rPr>
              <a:t>few</a:t>
            </a:r>
            <a:r>
              <a:rPr lang="en-GB" sz="2800" dirty="0">
                <a:solidFill>
                  <a:srgbClr val="804000"/>
                </a:solidFill>
                <a:latin typeface="Helvetica" charset="0"/>
              </a:rPr>
              <a:t> main conclusions.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GB" sz="2800" dirty="0">
              <a:solidFill>
                <a:srgbClr val="804000"/>
              </a:solidFill>
              <a:latin typeface="Helvetica" charset="0"/>
            </a:endParaRP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srgbClr val="FF0000"/>
                </a:solidFill>
                <a:latin typeface="Helvetica" charset="0"/>
              </a:rPr>
              <a:t>3.	Organize your Poster (next page)</a:t>
            </a:r>
          </a:p>
          <a:p>
            <a:pPr marL="457200" indent="-457200">
              <a:lnSpc>
                <a:spcPct val="101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52525" y="504825"/>
            <a:ext cx="77787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atin typeface="Helvetica" charset="0"/>
              </a:rPr>
              <a:t>How to Present an Effective Poster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4"/>
          <p:cNvSpPr>
            <a:spLocks noChangeArrowheads="1"/>
          </p:cNvSpPr>
          <p:nvPr/>
        </p:nvSpPr>
        <p:spPr bwMode="auto">
          <a:xfrm>
            <a:off x="390525" y="5153025"/>
            <a:ext cx="2590800" cy="2286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390525" y="276225"/>
            <a:ext cx="54864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390525" y="428625"/>
            <a:ext cx="5486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>
                <a:solidFill>
                  <a:srgbClr val="FFFF00"/>
                </a:solidFill>
                <a:latin typeface="Helvetica" charset="0"/>
                <a:cs typeface="Helvetica" charset="0"/>
              </a:rPr>
              <a:t>Title: in Big Bold Letters</a:t>
            </a:r>
          </a:p>
          <a:p>
            <a:pPr algn="ctr"/>
            <a:r>
              <a:rPr lang="en-US" sz="2000">
                <a:solidFill>
                  <a:srgbClr val="FFFF00"/>
                </a:solidFill>
                <a:latin typeface="Helvetica" charset="0"/>
                <a:cs typeface="Helvetica" charset="0"/>
              </a:rPr>
              <a:t>Author1, Author2</a:t>
            </a:r>
          </a:p>
          <a:p>
            <a:pPr algn="ctr"/>
            <a:r>
              <a:rPr lang="en-US" sz="2000">
                <a:solidFill>
                  <a:srgbClr val="FFFF00"/>
                </a:solidFill>
                <a:latin typeface="Helvetica" charset="0"/>
                <a:cs typeface="Helvetica" charset="0"/>
              </a:rPr>
              <a:t>Affiliation1, Affiliation2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390525" y="1952625"/>
            <a:ext cx="2590800" cy="28956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466725" y="2105025"/>
            <a:ext cx="2366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1. Introduction</a:t>
            </a:r>
          </a:p>
        </p:txBody>
      </p:sp>
      <p:sp>
        <p:nvSpPr>
          <p:cNvPr id="23559" name="Rectangle 6"/>
          <p:cNvSpPr>
            <a:spLocks noChangeArrowheads="1"/>
          </p:cNvSpPr>
          <p:nvPr/>
        </p:nvSpPr>
        <p:spPr bwMode="auto">
          <a:xfrm>
            <a:off x="847725" y="2638425"/>
            <a:ext cx="1676400" cy="137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Rectangle 7"/>
          <p:cNvSpPr>
            <a:spLocks noChangeArrowheads="1"/>
          </p:cNvSpPr>
          <p:nvPr/>
        </p:nvSpPr>
        <p:spPr bwMode="auto">
          <a:xfrm>
            <a:off x="542925" y="5915025"/>
            <a:ext cx="1676400" cy="137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Rectangle 8"/>
          <p:cNvSpPr>
            <a:spLocks noChangeArrowheads="1"/>
          </p:cNvSpPr>
          <p:nvPr/>
        </p:nvSpPr>
        <p:spPr bwMode="auto">
          <a:xfrm>
            <a:off x="1076325" y="2867025"/>
            <a:ext cx="1125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Intro</a:t>
            </a:r>
          </a:p>
          <a:p>
            <a:pPr algn="ctr"/>
            <a:r>
              <a:rPr lang="en-US">
                <a:latin typeface="Helvetica" charset="0"/>
                <a:cs typeface="Helvetica" charset="0"/>
              </a:rPr>
              <a:t>Figure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771525" y="6296025"/>
            <a:ext cx="1125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Figure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09925" y="1952625"/>
            <a:ext cx="2590800" cy="54102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 New Roman" pitchFamily="-112" charset="0"/>
            </a:endParaRPr>
          </a:p>
        </p:txBody>
      </p:sp>
      <p:sp>
        <p:nvSpPr>
          <p:cNvPr id="23564" name="Rectangle 11"/>
          <p:cNvSpPr>
            <a:spLocks noChangeArrowheads="1"/>
          </p:cNvSpPr>
          <p:nvPr/>
        </p:nvSpPr>
        <p:spPr bwMode="auto">
          <a:xfrm>
            <a:off x="3286125" y="2181225"/>
            <a:ext cx="2366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3. Methods</a:t>
            </a:r>
          </a:p>
        </p:txBody>
      </p:sp>
      <p:sp>
        <p:nvSpPr>
          <p:cNvPr id="23565" name="Rectangle 12"/>
          <p:cNvSpPr>
            <a:spLocks noChangeArrowheads="1"/>
          </p:cNvSpPr>
          <p:nvPr/>
        </p:nvSpPr>
        <p:spPr bwMode="auto">
          <a:xfrm>
            <a:off x="3667125" y="2867025"/>
            <a:ext cx="1676400" cy="137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Rectangle 13"/>
          <p:cNvSpPr>
            <a:spLocks noChangeArrowheads="1"/>
          </p:cNvSpPr>
          <p:nvPr/>
        </p:nvSpPr>
        <p:spPr bwMode="auto">
          <a:xfrm>
            <a:off x="3819525" y="3095625"/>
            <a:ext cx="14493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Methods</a:t>
            </a:r>
          </a:p>
          <a:p>
            <a:pPr algn="ctr"/>
            <a:r>
              <a:rPr lang="en-US">
                <a:latin typeface="Helvetica" charset="0"/>
                <a:cs typeface="Helvetica" charset="0"/>
              </a:rPr>
              <a:t>Figure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6029325" y="276225"/>
            <a:ext cx="3733800" cy="3581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6181725" y="276225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4. Results</a:t>
            </a: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6257925" y="809625"/>
            <a:ext cx="1676400" cy="137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6503988" y="1038225"/>
            <a:ext cx="12969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Results</a:t>
            </a:r>
          </a:p>
          <a:p>
            <a:pPr algn="ctr"/>
            <a:r>
              <a:rPr lang="en-US">
                <a:latin typeface="Helvetica" charset="0"/>
                <a:cs typeface="Helvetica" charset="0"/>
              </a:rPr>
              <a:t>Figure</a:t>
            </a:r>
          </a:p>
        </p:txBody>
      </p:sp>
      <p:sp>
        <p:nvSpPr>
          <p:cNvPr id="23571" name="Rectangle 20"/>
          <p:cNvSpPr>
            <a:spLocks noChangeArrowheads="1"/>
          </p:cNvSpPr>
          <p:nvPr/>
        </p:nvSpPr>
        <p:spPr bwMode="auto">
          <a:xfrm>
            <a:off x="695325" y="4086225"/>
            <a:ext cx="1557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Helvetica" charset="0"/>
                <a:cs typeface="Helvetica" charset="0"/>
              </a:rPr>
              <a:t>Introductory</a:t>
            </a:r>
          </a:p>
          <a:p>
            <a:r>
              <a:rPr lang="en-US" sz="1800">
                <a:latin typeface="Helvetica" charset="0"/>
                <a:cs typeface="Helvetica" charset="0"/>
              </a:rPr>
              <a:t>text here</a:t>
            </a:r>
            <a:endParaRPr lang="en-US" sz="1800"/>
          </a:p>
        </p:txBody>
      </p:sp>
      <p:sp>
        <p:nvSpPr>
          <p:cNvPr id="23572" name="Rectangle 22"/>
          <p:cNvSpPr>
            <a:spLocks noChangeArrowheads="1"/>
          </p:cNvSpPr>
          <p:nvPr/>
        </p:nvSpPr>
        <p:spPr bwMode="auto">
          <a:xfrm>
            <a:off x="3438525" y="4619625"/>
            <a:ext cx="209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Helvetica" charset="0"/>
                <a:cs typeface="Helvetica" charset="0"/>
              </a:rPr>
              <a:t>Discuss methods</a:t>
            </a:r>
          </a:p>
          <a:p>
            <a:r>
              <a:rPr lang="en-US" sz="1800">
                <a:latin typeface="Helvetica" charset="0"/>
                <a:cs typeface="Helvetica" charset="0"/>
              </a:rPr>
              <a:t>here</a:t>
            </a:r>
            <a:endParaRPr lang="en-US" sz="1800"/>
          </a:p>
        </p:txBody>
      </p:sp>
      <p:sp>
        <p:nvSpPr>
          <p:cNvPr id="23573" name="Rectangle 23"/>
          <p:cNvSpPr>
            <a:spLocks noChangeArrowheads="1"/>
          </p:cNvSpPr>
          <p:nvPr/>
        </p:nvSpPr>
        <p:spPr bwMode="auto">
          <a:xfrm>
            <a:off x="6257925" y="2333625"/>
            <a:ext cx="1676400" cy="137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Rectangle 24"/>
          <p:cNvSpPr>
            <a:spLocks noChangeArrowheads="1"/>
          </p:cNvSpPr>
          <p:nvPr/>
        </p:nvSpPr>
        <p:spPr bwMode="auto">
          <a:xfrm>
            <a:off x="6410325" y="2562225"/>
            <a:ext cx="1296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Results</a:t>
            </a:r>
          </a:p>
          <a:p>
            <a:pPr algn="ctr"/>
            <a:r>
              <a:rPr lang="en-US">
                <a:latin typeface="Helvetica" charset="0"/>
                <a:cs typeface="Helvetica" charset="0"/>
              </a:rPr>
              <a:t>Figure</a:t>
            </a:r>
          </a:p>
        </p:txBody>
      </p:sp>
      <p:sp>
        <p:nvSpPr>
          <p:cNvPr id="23575" name="Rectangle 25"/>
          <p:cNvSpPr>
            <a:spLocks noChangeArrowheads="1"/>
          </p:cNvSpPr>
          <p:nvPr/>
        </p:nvSpPr>
        <p:spPr bwMode="auto">
          <a:xfrm>
            <a:off x="8086725" y="1419225"/>
            <a:ext cx="1562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" charset="0"/>
                <a:cs typeface="Helvetica" charset="0"/>
              </a:rPr>
              <a:t>Text that discusses main results here.</a:t>
            </a:r>
          </a:p>
        </p:txBody>
      </p:sp>
      <p:sp>
        <p:nvSpPr>
          <p:cNvPr id="23576" name="Rectangle 26"/>
          <p:cNvSpPr>
            <a:spLocks noChangeArrowheads="1"/>
          </p:cNvSpPr>
          <p:nvPr/>
        </p:nvSpPr>
        <p:spPr bwMode="auto">
          <a:xfrm>
            <a:off x="6029325" y="4086225"/>
            <a:ext cx="3733800" cy="3276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Rectangle 27"/>
          <p:cNvSpPr>
            <a:spLocks noChangeArrowheads="1"/>
          </p:cNvSpPr>
          <p:nvPr/>
        </p:nvSpPr>
        <p:spPr bwMode="auto">
          <a:xfrm>
            <a:off x="6080125" y="4162425"/>
            <a:ext cx="2373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Helvetica" charset="0"/>
                <a:cs typeface="Helvetica" charset="0"/>
              </a:rPr>
              <a:t>5. Conclusions</a:t>
            </a:r>
          </a:p>
        </p:txBody>
      </p:sp>
      <p:sp>
        <p:nvSpPr>
          <p:cNvPr id="23578" name="Rectangle 28"/>
          <p:cNvSpPr>
            <a:spLocks noChangeArrowheads="1"/>
          </p:cNvSpPr>
          <p:nvPr/>
        </p:nvSpPr>
        <p:spPr bwMode="auto">
          <a:xfrm>
            <a:off x="314325" y="5229225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2. Setup</a:t>
            </a:r>
          </a:p>
          <a:p>
            <a:pPr algn="ctr"/>
            <a:r>
              <a:rPr lang="en-US" sz="1600">
                <a:latin typeface="Helvetica" charset="0"/>
                <a:cs typeface="Helvetica" charset="0"/>
              </a:rPr>
              <a:t>(or technical aspect)</a:t>
            </a:r>
          </a:p>
        </p:txBody>
      </p:sp>
      <p:sp>
        <p:nvSpPr>
          <p:cNvPr id="23579" name="Rectangle 29"/>
          <p:cNvSpPr>
            <a:spLocks noChangeArrowheads="1"/>
          </p:cNvSpPr>
          <p:nvPr/>
        </p:nvSpPr>
        <p:spPr bwMode="auto">
          <a:xfrm>
            <a:off x="2295525" y="6067425"/>
            <a:ext cx="60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>
              <a:latin typeface="Helvetica" charset="0"/>
              <a:cs typeface="Helvetica" charset="0"/>
            </a:endParaRPr>
          </a:p>
          <a:p>
            <a:r>
              <a:rPr lang="en-US" sz="1800">
                <a:latin typeface="Helvetica" charset="0"/>
                <a:cs typeface="Helvetica" charset="0"/>
              </a:rPr>
              <a:t>text</a:t>
            </a:r>
            <a:endParaRPr lang="en-US" sz="1800"/>
          </a:p>
        </p:txBody>
      </p:sp>
      <p:sp>
        <p:nvSpPr>
          <p:cNvPr id="23580" name="Rectangle 30"/>
          <p:cNvSpPr>
            <a:spLocks noChangeArrowheads="1"/>
          </p:cNvSpPr>
          <p:nvPr/>
        </p:nvSpPr>
        <p:spPr bwMode="auto">
          <a:xfrm>
            <a:off x="3667125" y="5762625"/>
            <a:ext cx="1676400" cy="137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Rectangle 31"/>
          <p:cNvSpPr>
            <a:spLocks noChangeArrowheads="1"/>
          </p:cNvSpPr>
          <p:nvPr/>
        </p:nvSpPr>
        <p:spPr bwMode="auto">
          <a:xfrm>
            <a:off x="3819525" y="5991225"/>
            <a:ext cx="14493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Helvetica" charset="0"/>
                <a:cs typeface="Helvetica" charset="0"/>
              </a:rPr>
              <a:t>Methods</a:t>
            </a:r>
          </a:p>
          <a:p>
            <a:pPr algn="ctr"/>
            <a:r>
              <a:rPr lang="en-US">
                <a:latin typeface="Helvetica" charset="0"/>
                <a:cs typeface="Helvetica" charset="0"/>
              </a:rPr>
              <a:t>Figure</a:t>
            </a:r>
          </a:p>
        </p:txBody>
      </p:sp>
      <p:sp>
        <p:nvSpPr>
          <p:cNvPr id="23582" name="Rectangle 32"/>
          <p:cNvSpPr>
            <a:spLocks noChangeArrowheads="1"/>
          </p:cNvSpPr>
          <p:nvPr/>
        </p:nvSpPr>
        <p:spPr bwMode="auto">
          <a:xfrm>
            <a:off x="7934325" y="4695825"/>
            <a:ext cx="1684338" cy="137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Rectangle 33"/>
          <p:cNvSpPr>
            <a:spLocks noChangeArrowheads="1"/>
          </p:cNvSpPr>
          <p:nvPr/>
        </p:nvSpPr>
        <p:spPr bwMode="auto">
          <a:xfrm>
            <a:off x="8069263" y="4772025"/>
            <a:ext cx="137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latin typeface="Helvetica" charset="0"/>
                <a:cs typeface="Helvetica" charset="0"/>
              </a:rPr>
              <a:t>Illustration</a:t>
            </a:r>
          </a:p>
          <a:p>
            <a:pPr algn="ctr"/>
            <a:r>
              <a:rPr lang="en-US" sz="1800">
                <a:latin typeface="Helvetica" charset="0"/>
                <a:cs typeface="Helvetica" charset="0"/>
              </a:rPr>
              <a:t>showing</a:t>
            </a:r>
          </a:p>
          <a:p>
            <a:pPr algn="ctr"/>
            <a:r>
              <a:rPr lang="en-US" sz="1800">
                <a:latin typeface="Helvetica" charset="0"/>
                <a:cs typeface="Helvetica" charset="0"/>
              </a:rPr>
              <a:t>what we</a:t>
            </a:r>
          </a:p>
          <a:p>
            <a:pPr algn="ctr"/>
            <a:r>
              <a:rPr lang="en-US" sz="1800">
                <a:latin typeface="Helvetica" charset="0"/>
                <a:cs typeface="Helvetica" charset="0"/>
              </a:rPr>
              <a:t>learned</a:t>
            </a:r>
          </a:p>
        </p:txBody>
      </p:sp>
      <p:sp>
        <p:nvSpPr>
          <p:cNvPr id="23584" name="Rectangle 34"/>
          <p:cNvSpPr>
            <a:spLocks noChangeArrowheads="1"/>
          </p:cNvSpPr>
          <p:nvPr/>
        </p:nvSpPr>
        <p:spPr bwMode="auto">
          <a:xfrm>
            <a:off x="6105525" y="4772025"/>
            <a:ext cx="190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"/>
            </a:pPr>
            <a:r>
              <a:rPr lang="en-US" sz="1800">
                <a:solidFill>
                  <a:srgbClr val="FFFF00"/>
                </a:solidFill>
                <a:latin typeface="Helvetica" charset="0"/>
                <a:cs typeface="Helvetica" charset="0"/>
              </a:rPr>
              <a:t>Conclusion1</a:t>
            </a:r>
          </a:p>
          <a:p>
            <a:pPr marL="285750" indent="-285750">
              <a:buFont typeface="Wingdings" charset="0"/>
              <a:buChar char=""/>
            </a:pPr>
            <a:r>
              <a:rPr lang="en-US" sz="1800">
                <a:solidFill>
                  <a:srgbClr val="FFFF00"/>
                </a:solidFill>
                <a:latin typeface="Helvetica" charset="0"/>
                <a:cs typeface="Helvetica" charset="0"/>
              </a:rPr>
              <a:t>Conclusion2</a:t>
            </a:r>
          </a:p>
          <a:p>
            <a:pPr marL="285750" indent="-285750">
              <a:buFont typeface="Wingdings" charset="0"/>
              <a:buChar char=""/>
            </a:pPr>
            <a:r>
              <a:rPr lang="en-US" sz="1800">
                <a:solidFill>
                  <a:srgbClr val="FFFF00"/>
                </a:solidFill>
                <a:latin typeface="Helvetica" charset="0"/>
                <a:cs typeface="Helvetica" charset="0"/>
              </a:rPr>
              <a:t>Conclusion3</a:t>
            </a:r>
          </a:p>
          <a:p>
            <a:pPr marL="285750" indent="-285750">
              <a:buFont typeface="Wingdings" charset="0"/>
              <a:buChar char=""/>
            </a:pPr>
            <a:endParaRPr lang="en-US" sz="1800">
              <a:latin typeface="Helvetica" charset="0"/>
              <a:cs typeface="Helvetica" charset="0"/>
            </a:endParaRPr>
          </a:p>
        </p:txBody>
      </p:sp>
      <p:sp>
        <p:nvSpPr>
          <p:cNvPr id="23585" name="Rectangle 35"/>
          <p:cNvSpPr>
            <a:spLocks noChangeArrowheads="1"/>
          </p:cNvSpPr>
          <p:nvPr/>
        </p:nvSpPr>
        <p:spPr bwMode="auto">
          <a:xfrm>
            <a:off x="6105525" y="6981825"/>
            <a:ext cx="3627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FF00"/>
                </a:solidFill>
                <a:latin typeface="Helvetica" charset="0"/>
                <a:cs typeface="Helvetica" charset="0"/>
              </a:rPr>
              <a:t>References available upon request</a:t>
            </a:r>
            <a:endParaRPr lang="en-US" sz="1600" i="1">
              <a:solidFill>
                <a:srgbClr val="FFFF00"/>
              </a:solidFill>
            </a:endParaRPr>
          </a:p>
        </p:txBody>
      </p:sp>
      <p:sp>
        <p:nvSpPr>
          <p:cNvPr id="23586" name="Rectangle 36"/>
          <p:cNvSpPr>
            <a:spLocks noChangeArrowheads="1"/>
          </p:cNvSpPr>
          <p:nvPr/>
        </p:nvSpPr>
        <p:spPr bwMode="auto">
          <a:xfrm>
            <a:off x="6105525" y="6143625"/>
            <a:ext cx="3706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Helvetica" charset="0"/>
                <a:cs typeface="Helvetica" charset="0"/>
              </a:rPr>
              <a:t>[</a:t>
            </a:r>
            <a:r>
              <a:rPr lang="en-US" sz="1600" i="1">
                <a:solidFill>
                  <a:srgbClr val="FFFF00"/>
                </a:solidFill>
                <a:latin typeface="Helvetica" charset="0"/>
                <a:cs typeface="Helvetica" charset="0"/>
              </a:rPr>
              <a:t>Citation for my paper on this topic</a:t>
            </a:r>
            <a:r>
              <a:rPr lang="en-US" sz="1600">
                <a:solidFill>
                  <a:srgbClr val="FFFF00"/>
                </a:solidFill>
                <a:latin typeface="Helvetica" charset="0"/>
                <a:cs typeface="Helvetica" charset="0"/>
              </a:rPr>
              <a:t>]</a:t>
            </a:r>
            <a:endParaRPr lang="en-US" sz="1600" i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10826</TotalTime>
  <Words>525</Words>
  <Application>Microsoft Macintosh PowerPoint</Application>
  <PresentationFormat>Custom</PresentationFormat>
  <Paragraphs>274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Blank</vt:lpstr>
      <vt:lpstr>Equation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Clint Conrad</cp:lastModifiedBy>
  <cp:revision>217</cp:revision>
  <cp:lastPrinted>2005-12-04T20:35:39Z</cp:lastPrinted>
  <dcterms:created xsi:type="dcterms:W3CDTF">2010-09-22T03:36:19Z</dcterms:created>
  <dcterms:modified xsi:type="dcterms:W3CDTF">2016-02-12T23:27:04Z</dcterms:modified>
</cp:coreProperties>
</file>