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2"/>
  </p:notesMasterIdLst>
  <p:sldIdLst>
    <p:sldId id="256" r:id="rId2"/>
    <p:sldId id="257" r:id="rId3"/>
    <p:sldId id="261" r:id="rId4"/>
    <p:sldId id="262" r:id="rId5"/>
    <p:sldId id="263" r:id="rId6"/>
    <p:sldId id="265" r:id="rId7"/>
    <p:sldId id="267" r:id="rId8"/>
    <p:sldId id="268" r:id="rId9"/>
    <p:sldId id="284" r:id="rId10"/>
    <p:sldId id="269" r:id="rId11"/>
    <p:sldId id="279" r:id="rId12"/>
    <p:sldId id="329" r:id="rId13"/>
    <p:sldId id="280" r:id="rId14"/>
    <p:sldId id="281" r:id="rId15"/>
    <p:sldId id="325" r:id="rId16"/>
    <p:sldId id="326" r:id="rId17"/>
    <p:sldId id="327" r:id="rId18"/>
    <p:sldId id="331" r:id="rId19"/>
    <p:sldId id="282" r:id="rId20"/>
    <p:sldId id="322" r:id="rId21"/>
    <p:sldId id="323" r:id="rId22"/>
    <p:sldId id="324" r:id="rId23"/>
    <p:sldId id="296" r:id="rId24"/>
    <p:sldId id="303" r:id="rId25"/>
    <p:sldId id="299" r:id="rId26"/>
    <p:sldId id="300" r:id="rId27"/>
    <p:sldId id="290" r:id="rId28"/>
    <p:sldId id="301" r:id="rId29"/>
    <p:sldId id="306" r:id="rId30"/>
    <p:sldId id="319" r:id="rId31"/>
    <p:sldId id="328" r:id="rId32"/>
    <p:sldId id="320" r:id="rId33"/>
    <p:sldId id="316" r:id="rId34"/>
    <p:sldId id="337" r:id="rId35"/>
    <p:sldId id="332" r:id="rId36"/>
    <p:sldId id="333" r:id="rId37"/>
    <p:sldId id="318" r:id="rId38"/>
    <p:sldId id="335" r:id="rId39"/>
    <p:sldId id="321" r:id="rId40"/>
    <p:sldId id="336" r:id="rId41"/>
  </p:sldIdLst>
  <p:sldSz cx="10077450" cy="7562850"/>
  <p:notesSz cx="7778750" cy="1006475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248" y="-11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4" y="-88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ChangeArrowheads="1"/>
          </p:cNvSpPr>
          <p:nvPr>
            <p:ph type="sldImg"/>
          </p:nvPr>
        </p:nvSpPr>
        <p:spPr bwMode="auto">
          <a:xfrm>
            <a:off x="1589088" y="1006475"/>
            <a:ext cx="4597400" cy="3448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91075"/>
            <a:ext cx="5411787" cy="382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2583998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ＭＳ Ｐゴシック" charset="0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90675" y="1006475"/>
            <a:ext cx="4594225" cy="3448050"/>
          </a:xfrm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099" name="Text Box 2"/>
          <p:cNvSpPr txBox="1">
            <a:spLocks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90675" y="1006475"/>
            <a:ext cx="4594225" cy="3448050"/>
          </a:xfrm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2531" name="Text Box 2"/>
          <p:cNvSpPr txBox="1">
            <a:spLocks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90675" y="1006475"/>
            <a:ext cx="4594225" cy="3448050"/>
          </a:xfrm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4579" name="Text Box 2"/>
          <p:cNvSpPr txBox="1">
            <a:spLocks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ChangeArrowheads="1"/>
          </p:cNvSpPr>
          <p:nvPr>
            <p:ph type="sldImg"/>
          </p:nvPr>
        </p:nvSpPr>
        <p:spPr>
          <a:xfrm>
            <a:off x="1590675" y="1006475"/>
            <a:ext cx="4594225" cy="3448050"/>
          </a:xfrm>
        </p:spPr>
      </p:sp>
      <p:sp>
        <p:nvSpPr>
          <p:cNvPr id="26626" name="Text Box 3"/>
          <p:cNvSpPr txBox="1">
            <a:spLocks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90675" y="1006475"/>
            <a:ext cx="4594225" cy="3448050"/>
          </a:xfrm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8675" name="Text Box 2"/>
          <p:cNvSpPr txBox="1">
            <a:spLocks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90675" y="1006475"/>
            <a:ext cx="4594225" cy="3448050"/>
          </a:xfrm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23" name="Text Box 2"/>
          <p:cNvSpPr txBox="1">
            <a:spLocks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ChangeArrowheads="1"/>
          </p:cNvSpPr>
          <p:nvPr>
            <p:ph type="sldImg"/>
          </p:nvPr>
        </p:nvSpPr>
        <p:spPr>
          <a:xfrm>
            <a:off x="1590675" y="1006475"/>
            <a:ext cx="4594225" cy="3448050"/>
          </a:xfrm>
        </p:spPr>
      </p:sp>
      <p:sp>
        <p:nvSpPr>
          <p:cNvPr id="32770" name="Text Box 3"/>
          <p:cNvSpPr txBox="1">
            <a:spLocks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ChangeArrowheads="1"/>
          </p:cNvSpPr>
          <p:nvPr>
            <p:ph type="sldImg"/>
          </p:nvPr>
        </p:nvSpPr>
        <p:spPr>
          <a:xfrm>
            <a:off x="1590675" y="1006475"/>
            <a:ext cx="4594225" cy="3448050"/>
          </a:xfrm>
        </p:spPr>
      </p:sp>
      <p:sp>
        <p:nvSpPr>
          <p:cNvPr id="34818" name="Text Box 3"/>
          <p:cNvSpPr txBox="1">
            <a:spLocks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ChangeArrowheads="1"/>
          </p:cNvSpPr>
          <p:nvPr>
            <p:ph type="sldImg"/>
          </p:nvPr>
        </p:nvSpPr>
        <p:spPr>
          <a:xfrm>
            <a:off x="1590675" y="1006475"/>
            <a:ext cx="4594225" cy="3448050"/>
          </a:xfrm>
        </p:spPr>
      </p:sp>
      <p:sp>
        <p:nvSpPr>
          <p:cNvPr id="36866" name="Text Box 3"/>
          <p:cNvSpPr txBox="1">
            <a:spLocks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ChangeArrowheads="1"/>
          </p:cNvSpPr>
          <p:nvPr>
            <p:ph type="sldImg"/>
          </p:nvPr>
        </p:nvSpPr>
        <p:spPr>
          <a:xfrm>
            <a:off x="1590675" y="1006475"/>
            <a:ext cx="4594225" cy="3448050"/>
          </a:xfrm>
        </p:spPr>
      </p:sp>
      <p:sp>
        <p:nvSpPr>
          <p:cNvPr id="38914" name="Text Box 3"/>
          <p:cNvSpPr txBox="1">
            <a:spLocks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90675" y="1006475"/>
            <a:ext cx="4594225" cy="3448050"/>
          </a:xfrm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0963" name="Text Box 2"/>
          <p:cNvSpPr txBox="1">
            <a:spLocks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90675" y="1006475"/>
            <a:ext cx="4594225" cy="3448050"/>
          </a:xfrm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7" name="Text Box 2"/>
          <p:cNvSpPr txBox="1">
            <a:spLocks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ChangeArrowheads="1"/>
          </p:cNvSpPr>
          <p:nvPr>
            <p:ph type="sldImg"/>
          </p:nvPr>
        </p:nvSpPr>
        <p:spPr>
          <a:xfrm>
            <a:off x="1590675" y="1006475"/>
            <a:ext cx="4594225" cy="3448050"/>
          </a:xfrm>
        </p:spPr>
      </p:sp>
      <p:sp>
        <p:nvSpPr>
          <p:cNvPr id="43010" name="Text Box 3"/>
          <p:cNvSpPr txBox="1">
            <a:spLocks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ChangeArrowheads="1"/>
          </p:cNvSpPr>
          <p:nvPr>
            <p:ph type="sldImg"/>
          </p:nvPr>
        </p:nvSpPr>
        <p:spPr>
          <a:xfrm>
            <a:off x="1590675" y="1006475"/>
            <a:ext cx="4594225" cy="3448050"/>
          </a:xfrm>
        </p:spPr>
      </p:sp>
      <p:sp>
        <p:nvSpPr>
          <p:cNvPr id="45058" name="Text Box 3"/>
          <p:cNvSpPr txBox="1">
            <a:spLocks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ChangeArrowheads="1"/>
          </p:cNvSpPr>
          <p:nvPr>
            <p:ph type="sldImg"/>
          </p:nvPr>
        </p:nvSpPr>
        <p:spPr>
          <a:xfrm>
            <a:off x="1590675" y="1006475"/>
            <a:ext cx="4594225" cy="3448050"/>
          </a:xfrm>
        </p:spPr>
      </p:sp>
      <p:sp>
        <p:nvSpPr>
          <p:cNvPr id="47106" name="Text Box 3"/>
          <p:cNvSpPr txBox="1">
            <a:spLocks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ChangeArrowheads="1"/>
          </p:cNvSpPr>
          <p:nvPr>
            <p:ph type="sldImg"/>
          </p:nvPr>
        </p:nvSpPr>
        <p:spPr>
          <a:xfrm>
            <a:off x="1590675" y="1006475"/>
            <a:ext cx="4594225" cy="3448050"/>
          </a:xfrm>
        </p:spPr>
      </p:sp>
      <p:sp>
        <p:nvSpPr>
          <p:cNvPr id="49154" name="Text Box 3"/>
          <p:cNvSpPr txBox="1">
            <a:spLocks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ChangeArrowheads="1"/>
          </p:cNvSpPr>
          <p:nvPr>
            <p:ph type="sldImg"/>
          </p:nvPr>
        </p:nvSpPr>
        <p:spPr>
          <a:xfrm>
            <a:off x="1590675" y="1006475"/>
            <a:ext cx="4594225" cy="3448050"/>
          </a:xfrm>
        </p:spPr>
      </p:sp>
      <p:sp>
        <p:nvSpPr>
          <p:cNvPr id="51202" name="Text Box 3"/>
          <p:cNvSpPr txBox="1">
            <a:spLocks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ChangeArrowheads="1"/>
          </p:cNvSpPr>
          <p:nvPr>
            <p:ph type="sldImg"/>
          </p:nvPr>
        </p:nvSpPr>
        <p:spPr>
          <a:xfrm>
            <a:off x="1590675" y="1006475"/>
            <a:ext cx="4594225" cy="3448050"/>
          </a:xfrm>
        </p:spPr>
      </p:sp>
      <p:sp>
        <p:nvSpPr>
          <p:cNvPr id="53250" name="Text Box 3"/>
          <p:cNvSpPr txBox="1">
            <a:spLocks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ChangeArrowheads="1"/>
          </p:cNvSpPr>
          <p:nvPr>
            <p:ph type="sldImg"/>
          </p:nvPr>
        </p:nvSpPr>
        <p:spPr>
          <a:xfrm>
            <a:off x="1590675" y="1006475"/>
            <a:ext cx="4594225" cy="3448050"/>
          </a:xfrm>
        </p:spPr>
      </p:sp>
      <p:sp>
        <p:nvSpPr>
          <p:cNvPr id="55298" name="Text Box 3"/>
          <p:cNvSpPr txBox="1">
            <a:spLocks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ChangeArrowheads="1"/>
          </p:cNvSpPr>
          <p:nvPr>
            <p:ph type="sldImg"/>
          </p:nvPr>
        </p:nvSpPr>
        <p:spPr>
          <a:xfrm>
            <a:off x="1590675" y="1006475"/>
            <a:ext cx="4594225" cy="3448050"/>
          </a:xfrm>
        </p:spPr>
      </p:sp>
      <p:sp>
        <p:nvSpPr>
          <p:cNvPr id="57346" name="Text Box 3"/>
          <p:cNvSpPr txBox="1">
            <a:spLocks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ChangeArrowheads="1"/>
          </p:cNvSpPr>
          <p:nvPr>
            <p:ph type="sldImg"/>
          </p:nvPr>
        </p:nvSpPr>
        <p:spPr>
          <a:xfrm>
            <a:off x="1590675" y="1006475"/>
            <a:ext cx="4594225" cy="3448050"/>
          </a:xfrm>
        </p:spPr>
      </p:sp>
      <p:sp>
        <p:nvSpPr>
          <p:cNvPr id="59394" name="Text Box 3"/>
          <p:cNvSpPr txBox="1">
            <a:spLocks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ChangeArrowheads="1"/>
          </p:cNvSpPr>
          <p:nvPr>
            <p:ph type="sldImg"/>
          </p:nvPr>
        </p:nvSpPr>
        <p:spPr>
          <a:xfrm>
            <a:off x="1590675" y="1006475"/>
            <a:ext cx="4594225" cy="3448050"/>
          </a:xfrm>
        </p:spPr>
      </p:sp>
      <p:sp>
        <p:nvSpPr>
          <p:cNvPr id="61442" name="Text Box 3"/>
          <p:cNvSpPr txBox="1">
            <a:spLocks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90675" y="1006475"/>
            <a:ext cx="4594225" cy="3448050"/>
          </a:xfrm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5" name="Text Box 2"/>
          <p:cNvSpPr txBox="1">
            <a:spLocks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/>
          <p:cNvSpPr>
            <a:spLocks noChangeArrowheads="1"/>
          </p:cNvSpPr>
          <p:nvPr>
            <p:ph type="sldImg"/>
          </p:nvPr>
        </p:nvSpPr>
        <p:spPr>
          <a:xfrm>
            <a:off x="1590675" y="1006475"/>
            <a:ext cx="4594225" cy="3448050"/>
          </a:xfrm>
        </p:spPr>
      </p:sp>
      <p:sp>
        <p:nvSpPr>
          <p:cNvPr id="63490" name="Text Box 3"/>
          <p:cNvSpPr txBox="1">
            <a:spLocks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ChangeArrowheads="1"/>
          </p:cNvSpPr>
          <p:nvPr>
            <p:ph type="sldImg"/>
          </p:nvPr>
        </p:nvSpPr>
        <p:spPr>
          <a:xfrm>
            <a:off x="1590675" y="1006475"/>
            <a:ext cx="4594225" cy="3448050"/>
          </a:xfrm>
        </p:spPr>
      </p:sp>
      <p:sp>
        <p:nvSpPr>
          <p:cNvPr id="65538" name="Text Box 3"/>
          <p:cNvSpPr txBox="1">
            <a:spLocks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/>
          <p:cNvSpPr>
            <a:spLocks noChangeArrowheads="1"/>
          </p:cNvSpPr>
          <p:nvPr>
            <p:ph type="sldImg"/>
          </p:nvPr>
        </p:nvSpPr>
        <p:spPr>
          <a:xfrm>
            <a:off x="1590675" y="1006475"/>
            <a:ext cx="4594225" cy="3448050"/>
          </a:xfrm>
        </p:spPr>
      </p:sp>
      <p:sp>
        <p:nvSpPr>
          <p:cNvPr id="67586" name="Text Box 3"/>
          <p:cNvSpPr txBox="1">
            <a:spLocks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/>
          <p:cNvSpPr>
            <a:spLocks noChangeArrowheads="1"/>
          </p:cNvSpPr>
          <p:nvPr>
            <p:ph type="sldImg"/>
          </p:nvPr>
        </p:nvSpPr>
        <p:spPr>
          <a:xfrm>
            <a:off x="1590675" y="1006475"/>
            <a:ext cx="4594225" cy="3448050"/>
          </a:xfrm>
        </p:spPr>
      </p:sp>
      <p:sp>
        <p:nvSpPr>
          <p:cNvPr id="69634" name="Text Box 3"/>
          <p:cNvSpPr txBox="1">
            <a:spLocks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/>
          <p:cNvSpPr>
            <a:spLocks noChangeArrowheads="1"/>
          </p:cNvSpPr>
          <p:nvPr>
            <p:ph type="sldImg"/>
          </p:nvPr>
        </p:nvSpPr>
        <p:spPr>
          <a:xfrm>
            <a:off x="1590675" y="1006475"/>
            <a:ext cx="4594225" cy="3448050"/>
          </a:xfrm>
        </p:spPr>
      </p:sp>
      <p:sp>
        <p:nvSpPr>
          <p:cNvPr id="71682" name="Text Box 3"/>
          <p:cNvSpPr txBox="1">
            <a:spLocks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/>
          <p:cNvSpPr>
            <a:spLocks noChangeArrowheads="1"/>
          </p:cNvSpPr>
          <p:nvPr>
            <p:ph type="sldImg"/>
          </p:nvPr>
        </p:nvSpPr>
        <p:spPr>
          <a:xfrm>
            <a:off x="1590675" y="1006475"/>
            <a:ext cx="4594225" cy="3448050"/>
          </a:xfrm>
        </p:spPr>
      </p:sp>
      <p:sp>
        <p:nvSpPr>
          <p:cNvPr id="73730" name="Text Box 3"/>
          <p:cNvSpPr txBox="1">
            <a:spLocks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/>
          <p:cNvSpPr>
            <a:spLocks noChangeArrowheads="1"/>
          </p:cNvSpPr>
          <p:nvPr>
            <p:ph type="sldImg"/>
          </p:nvPr>
        </p:nvSpPr>
        <p:spPr>
          <a:xfrm>
            <a:off x="1590675" y="1006475"/>
            <a:ext cx="4594225" cy="3448050"/>
          </a:xfrm>
        </p:spPr>
      </p:sp>
      <p:sp>
        <p:nvSpPr>
          <p:cNvPr id="75778" name="Text Box 3"/>
          <p:cNvSpPr txBox="1">
            <a:spLocks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/>
          <p:cNvSpPr>
            <a:spLocks noChangeArrowheads="1"/>
          </p:cNvSpPr>
          <p:nvPr>
            <p:ph type="sldImg"/>
          </p:nvPr>
        </p:nvSpPr>
        <p:spPr>
          <a:xfrm>
            <a:off x="1590675" y="1006475"/>
            <a:ext cx="4594225" cy="3448050"/>
          </a:xfrm>
        </p:spPr>
      </p:sp>
      <p:sp>
        <p:nvSpPr>
          <p:cNvPr id="77826" name="Text Box 3"/>
          <p:cNvSpPr txBox="1">
            <a:spLocks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/>
          <p:cNvSpPr>
            <a:spLocks noChangeArrowheads="1"/>
          </p:cNvSpPr>
          <p:nvPr>
            <p:ph type="sldImg"/>
          </p:nvPr>
        </p:nvSpPr>
        <p:spPr>
          <a:xfrm>
            <a:off x="1590675" y="1006475"/>
            <a:ext cx="4594225" cy="3448050"/>
          </a:xfrm>
        </p:spPr>
      </p:sp>
      <p:sp>
        <p:nvSpPr>
          <p:cNvPr id="79874" name="Text Box 3"/>
          <p:cNvSpPr txBox="1">
            <a:spLocks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2"/>
          <p:cNvSpPr>
            <a:spLocks noChangeArrowheads="1"/>
          </p:cNvSpPr>
          <p:nvPr>
            <p:ph type="sldImg"/>
          </p:nvPr>
        </p:nvSpPr>
        <p:spPr>
          <a:xfrm>
            <a:off x="1590675" y="1006475"/>
            <a:ext cx="4594225" cy="3448050"/>
          </a:xfrm>
        </p:spPr>
      </p:sp>
      <p:sp>
        <p:nvSpPr>
          <p:cNvPr id="81922" name="Text Box 3"/>
          <p:cNvSpPr txBox="1">
            <a:spLocks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90675" y="1006475"/>
            <a:ext cx="4594225" cy="3448050"/>
          </a:xfrm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3" name="Text Box 2"/>
          <p:cNvSpPr txBox="1">
            <a:spLocks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2"/>
          <p:cNvSpPr>
            <a:spLocks noChangeArrowheads="1"/>
          </p:cNvSpPr>
          <p:nvPr>
            <p:ph type="sldImg"/>
          </p:nvPr>
        </p:nvSpPr>
        <p:spPr>
          <a:xfrm>
            <a:off x="1590675" y="1006475"/>
            <a:ext cx="4594225" cy="3448050"/>
          </a:xfrm>
        </p:spPr>
      </p:sp>
      <p:sp>
        <p:nvSpPr>
          <p:cNvPr id="83970" name="Text Box 3"/>
          <p:cNvSpPr txBox="1">
            <a:spLocks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90675" y="1006475"/>
            <a:ext cx="4594225" cy="3448050"/>
          </a:xfrm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2291" name="Text Box 2"/>
          <p:cNvSpPr txBox="1">
            <a:spLocks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90675" y="1006475"/>
            <a:ext cx="4594225" cy="3448050"/>
          </a:xfrm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4339" name="Text Box 2"/>
          <p:cNvSpPr txBox="1">
            <a:spLocks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90675" y="1006475"/>
            <a:ext cx="4594225" cy="3448050"/>
          </a:xfrm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6387" name="Text Box 2"/>
          <p:cNvSpPr txBox="1">
            <a:spLocks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90675" y="1006475"/>
            <a:ext cx="4594225" cy="3448050"/>
          </a:xfrm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8435" name="Text Box 2"/>
          <p:cNvSpPr txBox="1">
            <a:spLocks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ChangeArrowheads="1"/>
          </p:cNvSpPr>
          <p:nvPr>
            <p:ph type="sldImg"/>
          </p:nvPr>
        </p:nvSpPr>
        <p:spPr>
          <a:xfrm>
            <a:off x="1590675" y="1006475"/>
            <a:ext cx="4594225" cy="3448050"/>
          </a:xfrm>
        </p:spPr>
      </p:sp>
      <p:sp>
        <p:nvSpPr>
          <p:cNvPr id="20482" name="Text Box 3"/>
          <p:cNvSpPr txBox="1">
            <a:spLocks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9500"/>
            <a:ext cx="8566150" cy="1620838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1300" y="4286250"/>
            <a:ext cx="7054850" cy="1931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548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303213"/>
            <a:ext cx="9070975" cy="126047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38" y="1765300"/>
            <a:ext cx="9070975" cy="49911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035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7263" y="303213"/>
            <a:ext cx="2266950" cy="6453187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38" y="303213"/>
            <a:ext cx="6651625" cy="645318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571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303213"/>
            <a:ext cx="9070975" cy="126047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238" y="1765300"/>
            <a:ext cx="9070975" cy="49911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189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338" y="4859338"/>
            <a:ext cx="8566150" cy="15017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5338" y="3205163"/>
            <a:ext cx="8566150" cy="1654175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17758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303213"/>
            <a:ext cx="9070975" cy="126047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1765300"/>
            <a:ext cx="4459287" cy="49911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4925" y="1765300"/>
            <a:ext cx="4459288" cy="49911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914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303213"/>
            <a:ext cx="9070975" cy="126047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3238" y="1692275"/>
            <a:ext cx="4452937" cy="706438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238" y="2398713"/>
            <a:ext cx="4452937" cy="4357687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9688" y="1692275"/>
            <a:ext cx="4454525" cy="706438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9688" y="2398713"/>
            <a:ext cx="4454525" cy="4357687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666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303213"/>
            <a:ext cx="9070975" cy="126047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224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3447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301625"/>
            <a:ext cx="3316287" cy="1281113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0175" y="301625"/>
            <a:ext cx="5634038" cy="6454775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238" y="1582738"/>
            <a:ext cx="3316287" cy="51736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5412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4850" y="5294313"/>
            <a:ext cx="6046788" cy="6238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4850" y="676275"/>
            <a:ext cx="6046788" cy="45370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4850" y="5918200"/>
            <a:ext cx="6046788" cy="889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83192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Bats" charset="0"/>
        <a:defRPr sz="4400">
          <a:solidFill>
            <a:srgbClr val="000000"/>
          </a:solidFill>
          <a:latin typeface="+mj-lt"/>
          <a:ea typeface="+mj-ea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Bats" charset="0"/>
        <a:defRPr sz="4400">
          <a:solidFill>
            <a:srgbClr val="000000"/>
          </a:solidFill>
          <a:latin typeface="Times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Bats" charset="0"/>
        <a:defRPr sz="4400">
          <a:solidFill>
            <a:srgbClr val="000000"/>
          </a:solidFill>
          <a:latin typeface="Times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Bats" charset="0"/>
        <a:defRPr sz="4400">
          <a:solidFill>
            <a:srgbClr val="000000"/>
          </a:solidFill>
          <a:latin typeface="Times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Bats" charset="0"/>
        <a:defRPr sz="4400">
          <a:solidFill>
            <a:srgbClr val="000000"/>
          </a:solidFill>
          <a:latin typeface="Times" charset="0"/>
          <a:ea typeface="ＭＳ Ｐゴシック" charset="0"/>
          <a:cs typeface="ＭＳ Ｐゴシック" charset="0"/>
        </a:defRPr>
      </a:lvl5pPr>
      <a:lvl6pPr marL="1897063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Bats" charset="0"/>
        <a:defRPr sz="4400">
          <a:solidFill>
            <a:srgbClr val="000000"/>
          </a:solidFill>
          <a:latin typeface="Times New Roman" charset="0"/>
          <a:ea typeface="ＭＳ Ｐゴシック" charset="0"/>
        </a:defRPr>
      </a:lvl6pPr>
      <a:lvl7pPr marL="2354263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Bats" charset="0"/>
        <a:defRPr sz="4400">
          <a:solidFill>
            <a:srgbClr val="000000"/>
          </a:solidFill>
          <a:latin typeface="Times New Roman" charset="0"/>
          <a:ea typeface="ＭＳ Ｐゴシック" charset="0"/>
        </a:defRPr>
      </a:lvl7pPr>
      <a:lvl8pPr marL="2811463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Bats" charset="0"/>
        <a:defRPr sz="4400">
          <a:solidFill>
            <a:srgbClr val="000000"/>
          </a:solidFill>
          <a:latin typeface="Times New Roman" charset="0"/>
          <a:ea typeface="ＭＳ Ｐゴシック" charset="0"/>
        </a:defRPr>
      </a:lvl8pPr>
      <a:lvl9pPr marL="3268663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Bats" charset="0"/>
        <a:defRPr sz="4400">
          <a:solidFill>
            <a:srgbClr val="000000"/>
          </a:solidFill>
          <a:latin typeface="Times New Roman" charset="0"/>
          <a:ea typeface="ＭＳ Ｐゴシック" charset="0"/>
        </a:defRPr>
      </a:lvl9pPr>
    </p:titleStyle>
    <p:bodyStyle>
      <a:lvl1pPr marL="431800" indent="-323850" algn="l" defTabSz="457200" rtl="0" eaLnBrk="0" fontAlgn="base" hangingPunct="0">
        <a:spcBef>
          <a:spcPct val="0"/>
        </a:spcBef>
        <a:spcAft>
          <a:spcPts val="1413"/>
        </a:spcAft>
        <a:buClr>
          <a:srgbClr val="000000"/>
        </a:buClr>
        <a:buSzPct val="45000"/>
        <a:buFont typeface="StarBats" charset="0"/>
        <a:buChar char="&quot;"/>
        <a:defRPr sz="3200">
          <a:solidFill>
            <a:srgbClr val="000000"/>
          </a:solidFill>
          <a:latin typeface="+mn-lt"/>
          <a:ea typeface="+mn-ea"/>
          <a:cs typeface="ＭＳ Ｐゴシック" charset="0"/>
        </a:defRPr>
      </a:lvl1pPr>
      <a:lvl2pPr marL="863600" indent="-287338" algn="l" defTabSz="457200" rtl="0" eaLnBrk="0" fontAlgn="base" hangingPunct="0">
        <a:spcBef>
          <a:spcPct val="0"/>
        </a:spcBef>
        <a:spcAft>
          <a:spcPts val="1125"/>
        </a:spcAft>
        <a:buClr>
          <a:srgbClr val="000000"/>
        </a:buClr>
        <a:buSzPct val="75000"/>
        <a:buFont typeface="StarBats" charset="0"/>
        <a:buChar char=""/>
        <a:defRPr sz="2800">
          <a:solidFill>
            <a:srgbClr val="000000"/>
          </a:solidFill>
          <a:latin typeface="+mn-lt"/>
          <a:ea typeface="+mn-ea"/>
        </a:defRPr>
      </a:lvl2pPr>
      <a:lvl3pPr marL="1295400" indent="-215900" algn="l" defTabSz="457200" rtl="0" eaLnBrk="0" fontAlgn="base" hangingPunct="0">
        <a:spcBef>
          <a:spcPct val="0"/>
        </a:spcBef>
        <a:spcAft>
          <a:spcPts val="850"/>
        </a:spcAft>
        <a:buClr>
          <a:srgbClr val="000000"/>
        </a:buClr>
        <a:buSzPct val="45000"/>
        <a:buFont typeface="StarBats" charset="0"/>
        <a:buChar char="&quot;"/>
        <a:defRPr sz="2400">
          <a:solidFill>
            <a:srgbClr val="000000"/>
          </a:solidFill>
          <a:latin typeface="+mn-lt"/>
          <a:ea typeface="+mn-ea"/>
        </a:defRPr>
      </a:lvl3pPr>
      <a:lvl4pPr marL="1727200" indent="-215900" algn="l" defTabSz="457200" rtl="0" eaLnBrk="0" fontAlgn="base" hangingPunct="0">
        <a:spcBef>
          <a:spcPct val="0"/>
        </a:spcBef>
        <a:spcAft>
          <a:spcPts val="563"/>
        </a:spcAft>
        <a:buClr>
          <a:srgbClr val="000000"/>
        </a:buClr>
        <a:buSzPct val="75000"/>
        <a:buFont typeface="StarBats" charset="0"/>
        <a:buChar char=""/>
        <a:defRPr sz="2000">
          <a:solidFill>
            <a:srgbClr val="000000"/>
          </a:solidFill>
          <a:latin typeface="+mn-lt"/>
          <a:ea typeface="+mn-ea"/>
        </a:defRPr>
      </a:lvl4pPr>
      <a:lvl5pPr marL="2159000" indent="-215900" algn="l" defTabSz="457200" rtl="0" eaLnBrk="0" fontAlgn="base" hangingPunct="0">
        <a:spcBef>
          <a:spcPct val="0"/>
        </a:spcBef>
        <a:spcAft>
          <a:spcPts val="275"/>
        </a:spcAft>
        <a:buClr>
          <a:srgbClr val="000000"/>
        </a:buClr>
        <a:buSzPct val="45000"/>
        <a:buFont typeface="StarBats" charset="0"/>
        <a:buChar char="&quot;"/>
        <a:defRPr sz="2000">
          <a:solidFill>
            <a:srgbClr val="000000"/>
          </a:solidFill>
          <a:latin typeface="+mn-lt"/>
          <a:ea typeface="+mn-ea"/>
        </a:defRPr>
      </a:lvl5pPr>
      <a:lvl6pPr marL="2616200" indent="-215900" algn="l" defTabSz="457200" rtl="0" eaLnBrk="0" fontAlgn="base" hangingPunct="0">
        <a:spcBef>
          <a:spcPct val="0"/>
        </a:spcBef>
        <a:spcAft>
          <a:spcPts val="275"/>
        </a:spcAft>
        <a:buClr>
          <a:srgbClr val="000000"/>
        </a:buClr>
        <a:buSzPct val="45000"/>
        <a:buFont typeface="StarBats" charset="0"/>
        <a:buChar char="&quot;"/>
        <a:defRPr sz="2000">
          <a:solidFill>
            <a:srgbClr val="000000"/>
          </a:solidFill>
          <a:latin typeface="+mn-lt"/>
          <a:ea typeface="+mn-ea"/>
        </a:defRPr>
      </a:lvl6pPr>
      <a:lvl7pPr marL="3073400" indent="-215900" algn="l" defTabSz="457200" rtl="0" eaLnBrk="0" fontAlgn="base" hangingPunct="0">
        <a:spcBef>
          <a:spcPct val="0"/>
        </a:spcBef>
        <a:spcAft>
          <a:spcPts val="275"/>
        </a:spcAft>
        <a:buClr>
          <a:srgbClr val="000000"/>
        </a:buClr>
        <a:buSzPct val="45000"/>
        <a:buFont typeface="StarBats" charset="0"/>
        <a:buChar char="&quot;"/>
        <a:defRPr sz="2000">
          <a:solidFill>
            <a:srgbClr val="000000"/>
          </a:solidFill>
          <a:latin typeface="+mn-lt"/>
          <a:ea typeface="+mn-ea"/>
        </a:defRPr>
      </a:lvl7pPr>
      <a:lvl8pPr marL="3530600" indent="-215900" algn="l" defTabSz="457200" rtl="0" eaLnBrk="0" fontAlgn="base" hangingPunct="0">
        <a:spcBef>
          <a:spcPct val="0"/>
        </a:spcBef>
        <a:spcAft>
          <a:spcPts val="275"/>
        </a:spcAft>
        <a:buClr>
          <a:srgbClr val="000000"/>
        </a:buClr>
        <a:buSzPct val="45000"/>
        <a:buFont typeface="StarBats" charset="0"/>
        <a:buChar char="&quot;"/>
        <a:defRPr sz="2000">
          <a:solidFill>
            <a:srgbClr val="000000"/>
          </a:solidFill>
          <a:latin typeface="+mn-lt"/>
          <a:ea typeface="+mn-ea"/>
        </a:defRPr>
      </a:lvl8pPr>
      <a:lvl9pPr marL="3987800" indent="-215900" algn="l" defTabSz="457200" rtl="0" eaLnBrk="0" fontAlgn="base" hangingPunct="0">
        <a:spcBef>
          <a:spcPct val="0"/>
        </a:spcBef>
        <a:spcAft>
          <a:spcPts val="275"/>
        </a:spcAft>
        <a:buClr>
          <a:srgbClr val="000000"/>
        </a:buClr>
        <a:buSzPct val="45000"/>
        <a:buFont typeface="StarBats" charset="0"/>
        <a:buChar char="&quot;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2.xml"/><Relationship Id="rId5" Type="http://schemas.openxmlformats.org/officeDocument/2006/relationships/image" Target="../media/image16.png"/><Relationship Id="rId6" Type="http://schemas.openxmlformats.org/officeDocument/2006/relationships/image" Target="../media/image17.gif"/><Relationship Id="rId1" Type="http://schemas.microsoft.com/office/2007/relationships/media" Target="file://localhost/Users/clint/classes/GG612/Spring_2011/rc01.gif" TargetMode="External"/><Relationship Id="rId2" Type="http://schemas.openxmlformats.org/officeDocument/2006/relationships/video" Target="file://localhost/Users/clint/classes/GG612/Spring_2011/rc01.gif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png"/><Relationship Id="rId5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6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/>
          <p:cNvSpPr txBox="1">
            <a:spLocks noChangeArrowheads="1"/>
          </p:cNvSpPr>
          <p:nvPr/>
        </p:nvSpPr>
        <p:spPr bwMode="auto">
          <a:xfrm>
            <a:off x="838200" y="457200"/>
            <a:ext cx="5005388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Clr>
                <a:srgbClr val="000000"/>
              </a:buClr>
              <a:buSzPct val="54000"/>
              <a:buFont typeface="StarBats" charset="0"/>
              <a:buNone/>
            </a:pPr>
            <a:r>
              <a:rPr lang="en-GB" sz="2000" b="1">
                <a:solidFill>
                  <a:srgbClr val="280099"/>
                </a:solidFill>
                <a:latin typeface="Helvetica (CE)" charset="0"/>
              </a:rPr>
              <a:t>GG 612 Big Gulp</a:t>
            </a:r>
          </a:p>
          <a:p>
            <a:pPr>
              <a:buClr>
                <a:srgbClr val="000000"/>
              </a:buClr>
              <a:buSzPct val="54000"/>
              <a:buFont typeface="StarBats" charset="0"/>
              <a:buNone/>
            </a:pPr>
            <a:r>
              <a:rPr lang="en-GB" sz="2000" b="1">
                <a:solidFill>
                  <a:srgbClr val="280099"/>
                </a:solidFill>
                <a:latin typeface="Helvetica (CE)" charset="0"/>
              </a:rPr>
              <a:t>Spring 2012</a:t>
            </a:r>
          </a:p>
          <a:p>
            <a:pPr>
              <a:buClr>
                <a:srgbClr val="000000"/>
              </a:buClr>
              <a:buSzPct val="45000"/>
              <a:buFont typeface="StarBats" charset="0"/>
              <a:buNone/>
            </a:pPr>
            <a:endParaRPr lang="en-GB" b="1">
              <a:solidFill>
                <a:srgbClr val="280099"/>
              </a:solidFill>
              <a:latin typeface="Helvetica (CE)" charset="0"/>
            </a:endParaRPr>
          </a:p>
          <a:p>
            <a:pPr>
              <a:buClr>
                <a:srgbClr val="000000"/>
              </a:buClr>
              <a:buSzPct val="30000"/>
              <a:buFont typeface="StarBats" charset="0"/>
              <a:buNone/>
            </a:pPr>
            <a:r>
              <a:rPr lang="en-GB" sz="3600" b="1">
                <a:solidFill>
                  <a:srgbClr val="4700B8"/>
                </a:solidFill>
                <a:latin typeface="Helvetica (CE)" charset="0"/>
              </a:rPr>
              <a:t>Gravity, the Geoid, and</a:t>
            </a:r>
          </a:p>
          <a:p>
            <a:pPr>
              <a:buClr>
                <a:srgbClr val="000000"/>
              </a:buClr>
              <a:buSzPct val="30000"/>
              <a:buFont typeface="StarBats" charset="0"/>
              <a:buNone/>
            </a:pPr>
            <a:r>
              <a:rPr lang="en-GB" sz="3600" b="1">
                <a:solidFill>
                  <a:srgbClr val="4700B8"/>
                </a:solidFill>
                <a:latin typeface="Helvetica (CE)" charset="0"/>
              </a:rPr>
              <a:t>	Mantle Dynamics</a:t>
            </a:r>
          </a:p>
        </p:txBody>
      </p:sp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6553200" y="304800"/>
            <a:ext cx="2725738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>
              <a:buClr>
                <a:srgbClr val="000000"/>
              </a:buClr>
              <a:buSzPct val="38000"/>
              <a:buFont typeface="StarBats" charset="0"/>
              <a:buNone/>
            </a:pPr>
            <a:r>
              <a:rPr lang="en-GB" sz="2800" b="1">
                <a:solidFill>
                  <a:srgbClr val="4700B8"/>
                </a:solidFill>
                <a:latin typeface="Helvetica (CE)" charset="0"/>
              </a:rPr>
              <a:t>Dr. Clint Conrad</a:t>
            </a:r>
          </a:p>
          <a:p>
            <a:pPr algn="r">
              <a:buClr>
                <a:srgbClr val="000000"/>
              </a:buClr>
              <a:buSzPct val="45000"/>
              <a:buFont typeface="StarBats" charset="0"/>
              <a:buNone/>
            </a:pPr>
            <a:r>
              <a:rPr lang="en-GB" b="1">
                <a:solidFill>
                  <a:srgbClr val="4700B8"/>
                </a:solidFill>
                <a:latin typeface="Helvetica (CE)" charset="0"/>
              </a:rPr>
              <a:t>POST 804</a:t>
            </a:r>
          </a:p>
          <a:p>
            <a:pPr algn="r">
              <a:buClr>
                <a:srgbClr val="000000"/>
              </a:buClr>
              <a:buSzPct val="45000"/>
              <a:buFont typeface="StarBats" charset="0"/>
              <a:buNone/>
            </a:pPr>
            <a:r>
              <a:rPr lang="en-GB" b="1">
                <a:solidFill>
                  <a:srgbClr val="4700B8"/>
                </a:solidFill>
                <a:latin typeface="Helvetica (CE)" charset="0"/>
              </a:rPr>
              <a:t>clintc@hawaii.edu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8" y="2930525"/>
            <a:ext cx="8609012" cy="446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 Box 2"/>
          <p:cNvSpPr txBox="1">
            <a:spLocks noChangeArrowheads="1"/>
          </p:cNvSpPr>
          <p:nvPr/>
        </p:nvSpPr>
        <p:spPr bwMode="auto">
          <a:xfrm>
            <a:off x="2501900" y="304800"/>
            <a:ext cx="51181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Clr>
                <a:srgbClr val="000000"/>
              </a:buClr>
              <a:buSzPct val="38000"/>
              <a:buFont typeface="StarBats" charset="0"/>
              <a:buNone/>
            </a:pPr>
            <a:r>
              <a:rPr lang="en-GB" sz="2800" b="1">
                <a:latin typeface="Helvetica (CE)" charset="0"/>
              </a:rPr>
              <a:t>How Fast do the Plates Move?</a:t>
            </a:r>
          </a:p>
        </p:txBody>
      </p:sp>
      <p:sp>
        <p:nvSpPr>
          <p:cNvPr id="21506" name="Text Box 3"/>
          <p:cNvSpPr txBox="1">
            <a:spLocks noChangeArrowheads="1"/>
          </p:cNvSpPr>
          <p:nvPr/>
        </p:nvSpPr>
        <p:spPr bwMode="auto">
          <a:xfrm>
            <a:off x="2590800" y="5384800"/>
            <a:ext cx="4772025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Clr>
                <a:srgbClr val="000000"/>
              </a:buClr>
              <a:buSzPct val="38000"/>
              <a:buFont typeface="StarBats" charset="0"/>
              <a:buNone/>
            </a:pPr>
            <a:r>
              <a:rPr lang="en-GB" sz="2800" b="1" u="sng">
                <a:latin typeface="Helvetica (CE)" charset="0"/>
              </a:rPr>
              <a:t>Plate Speeds</a:t>
            </a:r>
            <a:endParaRPr lang="en-GB" sz="2800" u="sng">
              <a:latin typeface="Helvetica (CE)" charset="0"/>
            </a:endParaRPr>
          </a:p>
          <a:p>
            <a:pPr>
              <a:buClr>
                <a:srgbClr val="000000"/>
              </a:buClr>
              <a:buSzPct val="38000"/>
              <a:buFont typeface="StarBats" charset="0"/>
              <a:buNone/>
            </a:pPr>
            <a:r>
              <a:rPr lang="en-GB" sz="2800">
                <a:latin typeface="Helvetica (CE)" charset="0"/>
              </a:rPr>
              <a:t>Atlantic Basin:	1-2 cm/yr</a:t>
            </a:r>
          </a:p>
          <a:p>
            <a:pPr>
              <a:buClr>
                <a:srgbClr val="000000"/>
              </a:buClr>
              <a:buSzPct val="38000"/>
              <a:buFont typeface="StarBats" charset="0"/>
              <a:buNone/>
            </a:pPr>
            <a:r>
              <a:rPr lang="en-GB" sz="2800">
                <a:latin typeface="Helvetica (CE)" charset="0"/>
              </a:rPr>
              <a:t>Indian Basin:		3-7 cm/yr</a:t>
            </a:r>
          </a:p>
          <a:p>
            <a:pPr>
              <a:buClr>
                <a:srgbClr val="000000"/>
              </a:buClr>
              <a:buSzPct val="38000"/>
              <a:buFont typeface="StarBats" charset="0"/>
              <a:buNone/>
            </a:pPr>
            <a:r>
              <a:rPr lang="en-GB" sz="2800">
                <a:latin typeface="Helvetica (CE)" charset="0"/>
              </a:rPr>
              <a:t>Pacific Basin:		5-10 cm/yr  </a:t>
            </a:r>
          </a:p>
        </p:txBody>
      </p:sp>
      <p:pic>
        <p:nvPicPr>
          <p:cNvPr id="21507" name="Picture 6" descr="nuvel1a_nn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1011238"/>
            <a:ext cx="8858250" cy="417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1"/>
          <p:cNvSpPr txBox="1">
            <a:spLocks noChangeArrowheads="1"/>
          </p:cNvSpPr>
          <p:nvPr/>
        </p:nvSpPr>
        <p:spPr bwMode="auto">
          <a:xfrm>
            <a:off x="1524000" y="468313"/>
            <a:ext cx="7389813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buClr>
                <a:srgbClr val="000000"/>
              </a:buClr>
              <a:buSzPct val="38000"/>
              <a:buFont typeface="StarBats" charset="0"/>
              <a:buNone/>
            </a:pPr>
            <a:r>
              <a:rPr lang="en-GB" sz="2800" b="1">
                <a:latin typeface="Helvetica (CE)" charset="0"/>
              </a:rPr>
              <a:t>What drives the plate motions?</a:t>
            </a:r>
          </a:p>
          <a:p>
            <a:pPr algn="ctr">
              <a:buClr>
                <a:srgbClr val="000000"/>
              </a:buClr>
              <a:buSzPct val="38000"/>
              <a:buFont typeface="StarBats" charset="0"/>
              <a:buNone/>
            </a:pPr>
            <a:r>
              <a:rPr lang="en-GB" sz="2800" b="1">
                <a:latin typeface="Helvetica (CE)" charset="0"/>
              </a:rPr>
              <a:t>WHY do the plates move?</a:t>
            </a:r>
          </a:p>
          <a:p>
            <a:pPr algn="ctr">
              <a:buClr>
                <a:srgbClr val="000000"/>
              </a:buClr>
              <a:buSzPct val="38000"/>
              <a:buFont typeface="StarBats" charset="0"/>
              <a:buNone/>
            </a:pPr>
            <a:endParaRPr lang="en-GB" sz="2800" b="1">
              <a:latin typeface="Helvetica (CE)" charset="0"/>
            </a:endParaRPr>
          </a:p>
          <a:p>
            <a:pPr algn="ctr">
              <a:buClr>
                <a:srgbClr val="000000"/>
              </a:buClr>
              <a:buSzPct val="38000"/>
              <a:buFont typeface="StarBats" charset="0"/>
              <a:buNone/>
            </a:pPr>
            <a:r>
              <a:rPr lang="en-GB" sz="2800" b="1">
                <a:latin typeface="Helvetica (CE)" charset="0"/>
              </a:rPr>
              <a:t>The Earth loses heat through </a:t>
            </a:r>
            <a:r>
              <a:rPr lang="en-GB" sz="2800" b="1" u="sng">
                <a:latin typeface="Helvetica (CE)" charset="0"/>
              </a:rPr>
              <a:t>CONVECTION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738" y="3276600"/>
            <a:ext cx="2595562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3200400" y="2514600"/>
            <a:ext cx="4129088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buClr>
                <a:srgbClr val="000000"/>
              </a:buClr>
              <a:buSzPct val="38000"/>
              <a:buFont typeface="StarBats" charset="0"/>
              <a:buNone/>
            </a:pPr>
            <a:r>
              <a:rPr lang="en-GB" sz="2800" b="1">
                <a:latin typeface="Helvetica (CE)" charset="0"/>
              </a:rPr>
              <a:t>Examples of Convection</a:t>
            </a:r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1371600" y="6629400"/>
            <a:ext cx="17399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buClr>
                <a:srgbClr val="000000"/>
              </a:buClr>
              <a:buSzPct val="38000"/>
              <a:buFont typeface="StarBats" charset="0"/>
              <a:buNone/>
            </a:pPr>
            <a:r>
              <a:rPr lang="en-GB" sz="2800" b="1">
                <a:latin typeface="Helvetica (CE)" charset="0"/>
              </a:rPr>
              <a:t>Lava lamp</a:t>
            </a:r>
          </a:p>
        </p:txBody>
      </p:sp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314700"/>
            <a:ext cx="4237038" cy="317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6096000" y="6629400"/>
            <a:ext cx="223202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buClr>
                <a:srgbClr val="000000"/>
              </a:buClr>
              <a:buSzPct val="38000"/>
              <a:buFont typeface="StarBats" charset="0"/>
              <a:buNone/>
            </a:pPr>
            <a:r>
              <a:rPr lang="en-GB" sz="2800" b="1">
                <a:latin typeface="Helvetica (CE)" charset="0"/>
              </a:rPr>
              <a:t>Boiling water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1295400"/>
            <a:ext cx="5080000" cy="524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13668" name="Rectangle 4"/>
          <p:cNvSpPr>
            <a:spLocks noChangeArrowheads="1"/>
          </p:cNvSpPr>
          <p:nvPr/>
        </p:nvSpPr>
        <p:spPr bwMode="auto">
          <a:xfrm>
            <a:off x="2762250" y="277813"/>
            <a:ext cx="453072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>
                <a:cs typeface="+mn-cs"/>
              </a:rPr>
              <a:t>Convection in Miso Soup</a:t>
            </a:r>
          </a:p>
        </p:txBody>
      </p:sp>
      <p:pic>
        <p:nvPicPr>
          <p:cNvPr id="113669" name="rc01.gif" descr="/Users/clint/classes/GG612/Spring_2011/rc01.gif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52578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36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36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669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3669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3" y="1866900"/>
            <a:ext cx="5484812" cy="425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2813050" y="608013"/>
            <a:ext cx="3971925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buClr>
                <a:srgbClr val="000000"/>
              </a:buClr>
              <a:buSzPct val="38000"/>
              <a:buFont typeface="StarBats" charset="0"/>
              <a:buNone/>
            </a:pPr>
            <a:r>
              <a:rPr lang="en-GB" sz="2800" b="1">
                <a:latin typeface="Helvetica (CE)" charset="0"/>
              </a:rPr>
              <a:t>How Convection Works</a:t>
            </a:r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6064250" y="2278063"/>
            <a:ext cx="2786063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buClr>
                <a:srgbClr val="000000"/>
              </a:buClr>
              <a:buSzPct val="38000"/>
              <a:buFont typeface="StarBats" charset="0"/>
              <a:buNone/>
            </a:pPr>
            <a:r>
              <a:rPr lang="en-GB" sz="2800" b="1">
                <a:latin typeface="Helvetica (CE)" charset="0"/>
              </a:rPr>
              <a:t>Cold Fluid Sinks</a:t>
            </a:r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6137275" y="3824288"/>
            <a:ext cx="2587625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buClr>
                <a:srgbClr val="000000"/>
              </a:buClr>
              <a:buSzPct val="38000"/>
              <a:buFont typeface="StarBats" charset="0"/>
              <a:buNone/>
            </a:pPr>
            <a:r>
              <a:rPr lang="en-GB" sz="2800" b="1">
                <a:latin typeface="Helvetica (CE)" charset="0"/>
              </a:rPr>
              <a:t>Hot Fluid Rises</a:t>
            </a:r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6086475" y="5100638"/>
            <a:ext cx="3792538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buClr>
                <a:srgbClr val="000000"/>
              </a:buClr>
              <a:buSzPct val="38000"/>
              <a:buFont typeface="StarBats" charset="0"/>
              <a:buNone/>
            </a:pPr>
            <a:r>
              <a:rPr lang="en-GB" sz="2800" b="1">
                <a:latin typeface="Helvetica (CE)" charset="0"/>
              </a:rPr>
              <a:t>Convection is the</a:t>
            </a:r>
          </a:p>
          <a:p>
            <a:pPr algn="ctr">
              <a:buClr>
                <a:srgbClr val="000000"/>
              </a:buClr>
              <a:buSzPct val="38000"/>
              <a:buFont typeface="StarBats" charset="0"/>
              <a:buNone/>
            </a:pPr>
            <a:r>
              <a:rPr lang="en-GB" sz="2800" b="1">
                <a:latin typeface="Helvetica (CE)" charset="0"/>
              </a:rPr>
              <a:t>fastest way for the</a:t>
            </a:r>
          </a:p>
          <a:p>
            <a:pPr algn="ctr">
              <a:buClr>
                <a:srgbClr val="000000"/>
              </a:buClr>
              <a:buSzPct val="38000"/>
              <a:buFont typeface="StarBats" charset="0"/>
              <a:buNone/>
            </a:pPr>
            <a:r>
              <a:rPr lang="en-GB" sz="2800" b="1">
                <a:latin typeface="Helvetica (CE)" charset="0"/>
              </a:rPr>
              <a:t>Earth to get rid of heat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1"/>
          <p:cNvSpPr txBox="1">
            <a:spLocks noChangeArrowheads="1"/>
          </p:cNvSpPr>
          <p:nvPr/>
        </p:nvSpPr>
        <p:spPr bwMode="auto">
          <a:xfrm>
            <a:off x="1828800" y="304800"/>
            <a:ext cx="6599238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buClr>
                <a:srgbClr val="000000"/>
              </a:buClr>
              <a:buSzPct val="38000"/>
              <a:buFont typeface="StarBats" charset="0"/>
              <a:buNone/>
            </a:pPr>
            <a:r>
              <a:rPr lang="en-GB" sz="2800" b="1">
                <a:latin typeface="Helvetica (CE)" charset="0"/>
              </a:rPr>
              <a:t>Mantle Convection and Plate Tectonics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914400"/>
            <a:ext cx="7367588" cy="411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1487488" y="5105400"/>
            <a:ext cx="7046912" cy="202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ct val="125000"/>
              </a:lnSpc>
              <a:buClr>
                <a:srgbClr val="000000"/>
              </a:buClr>
              <a:buSzPct val="38000"/>
              <a:buFont typeface="StarBats" charset="0"/>
              <a:buNone/>
            </a:pPr>
            <a:r>
              <a:rPr lang="en-GB" sz="2800" b="1">
                <a:latin typeface="Helvetica (CE)" charset="0"/>
              </a:rPr>
              <a:t>UPWELLING		</a:t>
            </a:r>
            <a:r>
              <a:rPr lang="en-GB" sz="2800">
                <a:latin typeface="Helvetica (CE)" charset="0"/>
              </a:rPr>
              <a:t>beneath spreading ridges</a:t>
            </a:r>
          </a:p>
          <a:p>
            <a:pPr>
              <a:lnSpc>
                <a:spcPct val="125000"/>
              </a:lnSpc>
              <a:buClr>
                <a:srgbClr val="000000"/>
              </a:buClr>
              <a:buSzPct val="38000"/>
              <a:buFont typeface="StarBats" charset="0"/>
              <a:buNone/>
            </a:pPr>
            <a:r>
              <a:rPr lang="en-GB" sz="2800" b="1">
                <a:latin typeface="Helvetica (CE)" charset="0"/>
              </a:rPr>
              <a:t>DOWNWELLING	</a:t>
            </a:r>
            <a:r>
              <a:rPr lang="en-GB" sz="2800">
                <a:latin typeface="Helvetica (CE)" charset="0"/>
              </a:rPr>
              <a:t>beneath subduction zones</a:t>
            </a:r>
          </a:p>
          <a:p>
            <a:pPr>
              <a:lnSpc>
                <a:spcPct val="125000"/>
              </a:lnSpc>
              <a:buClr>
                <a:srgbClr val="000000"/>
              </a:buClr>
              <a:buSzPct val="38000"/>
              <a:buFont typeface="StarBats" charset="0"/>
              <a:buNone/>
            </a:pPr>
            <a:r>
              <a:rPr lang="en-GB" sz="2800" b="1">
                <a:latin typeface="Helvetica (CE)" charset="0"/>
              </a:rPr>
              <a:t>THE PLATES	</a:t>
            </a:r>
            <a:r>
              <a:rPr lang="en-GB" sz="2800">
                <a:latin typeface="Helvetica (CE)" charset="0"/>
              </a:rPr>
              <a:t>surface expression of </a:t>
            </a:r>
          </a:p>
          <a:p>
            <a:pPr>
              <a:buClr>
                <a:srgbClr val="000000"/>
              </a:buClr>
              <a:buSzPct val="38000"/>
              <a:buFont typeface="StarBats" charset="0"/>
              <a:buNone/>
            </a:pPr>
            <a:r>
              <a:rPr lang="en-GB" sz="2800">
                <a:latin typeface="Helvetica (CE)" charset="0"/>
              </a:rPr>
              <a:t>					mantle convection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ChangeArrowheads="1"/>
          </p:cNvSpPr>
          <p:nvPr/>
        </p:nvSpPr>
        <p:spPr bwMode="auto">
          <a:xfrm>
            <a:off x="762000" y="285750"/>
            <a:ext cx="3627438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>
                <a:cs typeface="+mn-cs"/>
              </a:rPr>
              <a:t>Mantle Convection:</a:t>
            </a:r>
          </a:p>
          <a:p>
            <a:pPr>
              <a:defRPr/>
            </a:pPr>
            <a:r>
              <a:rPr lang="en-US" sz="3200" b="1">
                <a:cs typeface="+mn-cs"/>
              </a:rPr>
              <a:t>How Vigorous?</a:t>
            </a:r>
          </a:p>
        </p:txBody>
      </p:sp>
      <p:pic>
        <p:nvPicPr>
          <p:cNvPr id="31746" name="Picture 3" descr="Snapshot 2011-01-24 16-36-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52400"/>
            <a:ext cx="4918075" cy="730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2" name="Rectangle 4"/>
          <p:cNvSpPr>
            <a:spLocks noChangeArrowheads="1"/>
          </p:cNvSpPr>
          <p:nvPr/>
        </p:nvSpPr>
        <p:spPr bwMode="auto">
          <a:xfrm>
            <a:off x="762000" y="1524000"/>
            <a:ext cx="3019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Deschamps et al., 2010</a:t>
            </a:r>
          </a:p>
        </p:txBody>
      </p:sp>
      <p:sp>
        <p:nvSpPr>
          <p:cNvPr id="109573" name="Rectangle 5"/>
          <p:cNvSpPr>
            <a:spLocks noChangeArrowheads="1"/>
          </p:cNvSpPr>
          <p:nvPr/>
        </p:nvSpPr>
        <p:spPr bwMode="auto">
          <a:xfrm>
            <a:off x="381000" y="3124200"/>
            <a:ext cx="4078288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>
                <a:cs typeface="+mn-cs"/>
              </a:rPr>
              <a:t>The Rayleigh Number</a:t>
            </a:r>
          </a:p>
          <a:p>
            <a:pPr>
              <a:defRPr/>
            </a:pPr>
            <a:r>
              <a:rPr lang="en-US" sz="3200">
                <a:cs typeface="+mn-cs"/>
              </a:rPr>
              <a:t>(Ra) measures the vigor</a:t>
            </a:r>
          </a:p>
          <a:p>
            <a:pPr>
              <a:defRPr/>
            </a:pPr>
            <a:r>
              <a:rPr lang="en-US" sz="3200">
                <a:cs typeface="+mn-cs"/>
              </a:rPr>
              <a:t>of convection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ChangeArrowheads="1"/>
          </p:cNvSpPr>
          <p:nvPr/>
        </p:nvSpPr>
        <p:spPr bwMode="auto">
          <a:xfrm>
            <a:off x="457200" y="457200"/>
            <a:ext cx="3627438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>
                <a:cs typeface="+mn-cs"/>
              </a:rPr>
              <a:t>Mantle Convection:</a:t>
            </a:r>
          </a:p>
          <a:p>
            <a:pPr>
              <a:defRPr/>
            </a:pPr>
            <a:r>
              <a:rPr lang="en-US" sz="3200" b="1">
                <a:cs typeface="+mn-cs"/>
              </a:rPr>
              <a:t>Effect of Core Size</a:t>
            </a:r>
          </a:p>
          <a:p>
            <a:pPr>
              <a:defRPr/>
            </a:pPr>
            <a:r>
              <a:rPr lang="en-US" sz="3200" b="1">
                <a:cs typeface="+mn-cs"/>
              </a:rPr>
              <a:t>Ra =10</a:t>
            </a:r>
            <a:r>
              <a:rPr lang="en-US" sz="3200" b="1" baseline="30000">
                <a:cs typeface="+mn-cs"/>
              </a:rPr>
              <a:t>5</a:t>
            </a:r>
            <a:endParaRPr lang="en-US" b="1">
              <a:cs typeface="+mn-cs"/>
            </a:endParaRPr>
          </a:p>
        </p:txBody>
      </p:sp>
      <p:sp>
        <p:nvSpPr>
          <p:cNvPr id="110596" name="Rectangle 4"/>
          <p:cNvSpPr>
            <a:spLocks noChangeArrowheads="1"/>
          </p:cNvSpPr>
          <p:nvPr/>
        </p:nvSpPr>
        <p:spPr bwMode="auto">
          <a:xfrm>
            <a:off x="838200" y="2743200"/>
            <a:ext cx="3019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Deschamps et al., 2010</a:t>
            </a:r>
          </a:p>
        </p:txBody>
      </p:sp>
      <p:pic>
        <p:nvPicPr>
          <p:cNvPr id="33795" name="Picture 5" descr="Snapshot 2011-01-24 16-38-5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938" y="153988"/>
            <a:ext cx="4818062" cy="731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8" name="Rectangle 6"/>
          <p:cNvSpPr>
            <a:spLocks noChangeArrowheads="1"/>
          </p:cNvSpPr>
          <p:nvPr/>
        </p:nvSpPr>
        <p:spPr bwMode="auto">
          <a:xfrm>
            <a:off x="381000" y="4267200"/>
            <a:ext cx="3795713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>
                <a:cs typeface="+mn-cs"/>
              </a:rPr>
              <a:t>Convection cells form</a:t>
            </a:r>
          </a:p>
          <a:p>
            <a:pPr>
              <a:defRPr/>
            </a:pPr>
            <a:r>
              <a:rPr lang="en-US" sz="3200">
                <a:cs typeface="+mn-cs"/>
              </a:rPr>
              <a:t>with an aspect ratio </a:t>
            </a:r>
          </a:p>
          <a:p>
            <a:pPr>
              <a:defRPr/>
            </a:pPr>
            <a:r>
              <a:rPr lang="en-US" sz="3200">
                <a:cs typeface="+mn-cs"/>
              </a:rPr>
              <a:t>greater than 1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ChangeArrowheads="1"/>
          </p:cNvSpPr>
          <p:nvPr/>
        </p:nvSpPr>
        <p:spPr bwMode="auto">
          <a:xfrm>
            <a:off x="685800" y="209550"/>
            <a:ext cx="466566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>
                <a:cs typeface="+mn-cs"/>
              </a:rPr>
              <a:t>Mantle Convection:</a:t>
            </a:r>
          </a:p>
          <a:p>
            <a:pPr>
              <a:defRPr/>
            </a:pPr>
            <a:r>
              <a:rPr lang="en-US" sz="3200" b="1">
                <a:cs typeface="+mn-cs"/>
              </a:rPr>
              <a:t>Effect of Internal Heating</a:t>
            </a:r>
          </a:p>
        </p:txBody>
      </p:sp>
      <p:sp>
        <p:nvSpPr>
          <p:cNvPr id="111619" name="Rectangle 3"/>
          <p:cNvSpPr>
            <a:spLocks noChangeArrowheads="1"/>
          </p:cNvSpPr>
          <p:nvPr/>
        </p:nvSpPr>
        <p:spPr bwMode="auto">
          <a:xfrm>
            <a:off x="581025" y="1389063"/>
            <a:ext cx="3019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Deschamps et al., 2010</a:t>
            </a:r>
          </a:p>
        </p:txBody>
      </p:sp>
      <p:pic>
        <p:nvPicPr>
          <p:cNvPr id="35843" name="Picture 6" descr="Snapshot 2011-01-24 16-43-3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057400"/>
            <a:ext cx="5073650" cy="456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7" descr="Snapshot 2011-01-24 16-44-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225" y="2514600"/>
            <a:ext cx="4752975" cy="456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24" name="Rectangle 8"/>
          <p:cNvSpPr>
            <a:spLocks noChangeArrowheads="1"/>
          </p:cNvSpPr>
          <p:nvPr/>
        </p:nvSpPr>
        <p:spPr bwMode="auto">
          <a:xfrm>
            <a:off x="5562600" y="228600"/>
            <a:ext cx="4337050" cy="204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>
                <a:cs typeface="+mn-cs"/>
              </a:rPr>
              <a:t>Internal heating increases</a:t>
            </a:r>
          </a:p>
          <a:p>
            <a:pPr>
              <a:defRPr/>
            </a:pPr>
            <a:r>
              <a:rPr lang="en-US" sz="3200">
                <a:cs typeface="+mn-cs"/>
              </a:rPr>
              <a:t>the importance of the</a:t>
            </a:r>
          </a:p>
          <a:p>
            <a:pPr>
              <a:defRPr/>
            </a:pPr>
            <a:r>
              <a:rPr lang="en-US" sz="3200">
                <a:cs typeface="+mn-cs"/>
              </a:rPr>
              <a:t>top boundary layer</a:t>
            </a:r>
          </a:p>
          <a:p>
            <a:pPr>
              <a:defRPr/>
            </a:pPr>
            <a:r>
              <a:rPr lang="en-US" sz="3200">
                <a:cs typeface="+mn-cs"/>
              </a:rPr>
              <a:t>(the lithosphere)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 descr="Snapshot 2011-01-24 21-10-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6875463" cy="407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5" name="Rectangle 3"/>
          <p:cNvSpPr>
            <a:spLocks noChangeArrowheads="1"/>
          </p:cNvSpPr>
          <p:nvPr/>
        </p:nvSpPr>
        <p:spPr bwMode="auto">
          <a:xfrm>
            <a:off x="304800" y="4495800"/>
            <a:ext cx="181768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Burkett &amp;</a:t>
            </a:r>
          </a:p>
          <a:p>
            <a:pPr>
              <a:defRPr/>
            </a:pPr>
            <a:r>
              <a:rPr lang="en-US">
                <a:cs typeface="+mn-cs"/>
              </a:rPr>
              <a:t>Billen [2009]</a:t>
            </a:r>
          </a:p>
        </p:txBody>
      </p:sp>
      <p:pic>
        <p:nvPicPr>
          <p:cNvPr id="37891" name="Picture 4" descr="Snapshot 2011-01-24 21-25-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637088"/>
            <a:ext cx="6419850" cy="271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7" name="Rectangle 5"/>
          <p:cNvSpPr>
            <a:spLocks noChangeArrowheads="1"/>
          </p:cNvSpPr>
          <p:nvPr/>
        </p:nvSpPr>
        <p:spPr bwMode="auto">
          <a:xfrm>
            <a:off x="685800" y="6858000"/>
            <a:ext cx="27479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Schellart et al [2007]</a:t>
            </a:r>
          </a:p>
        </p:txBody>
      </p:sp>
      <p:sp>
        <p:nvSpPr>
          <p:cNvPr id="115718" name="Rectangle 6"/>
          <p:cNvSpPr>
            <a:spLocks noChangeArrowheads="1"/>
          </p:cNvSpPr>
          <p:nvPr/>
        </p:nvSpPr>
        <p:spPr bwMode="auto">
          <a:xfrm>
            <a:off x="7543800" y="457200"/>
            <a:ext cx="2128838" cy="265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>
                <a:cs typeface="+mn-cs"/>
              </a:rPr>
              <a:t>Subduction</a:t>
            </a:r>
          </a:p>
          <a:p>
            <a:pPr>
              <a:defRPr/>
            </a:pPr>
            <a:r>
              <a:rPr lang="en-US" sz="2800">
                <a:cs typeface="+mn-cs"/>
              </a:rPr>
              <a:t>and Slabs</a:t>
            </a:r>
          </a:p>
          <a:p>
            <a:pPr>
              <a:defRPr/>
            </a:pPr>
            <a:r>
              <a:rPr lang="en-US" sz="2800">
                <a:cs typeface="+mn-cs"/>
              </a:rPr>
              <a:t>form a</a:t>
            </a:r>
          </a:p>
          <a:p>
            <a:pPr>
              <a:defRPr/>
            </a:pPr>
            <a:r>
              <a:rPr lang="en-US" sz="2800">
                <a:cs typeface="+mn-cs"/>
              </a:rPr>
              <a:t>crucial part</a:t>
            </a:r>
          </a:p>
          <a:p>
            <a:pPr>
              <a:defRPr/>
            </a:pPr>
            <a:r>
              <a:rPr lang="en-US" sz="2800">
                <a:cs typeface="+mn-cs"/>
              </a:rPr>
              <a:t>of convection</a:t>
            </a:r>
          </a:p>
          <a:p>
            <a:pPr>
              <a:defRPr/>
            </a:pPr>
            <a:r>
              <a:rPr lang="en-US" sz="2800">
                <a:cs typeface="+mn-cs"/>
              </a:rPr>
              <a:t>on Earth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8" y="3719513"/>
            <a:ext cx="4570412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754063" y="369888"/>
            <a:ext cx="847725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buClr>
                <a:srgbClr val="000000"/>
              </a:buClr>
              <a:buSzPct val="38000"/>
              <a:buFont typeface="StarBats" charset="0"/>
              <a:buNone/>
            </a:pPr>
            <a:r>
              <a:rPr lang="en-GB" sz="2800" b="1">
                <a:latin typeface="Helvetica (CE)" charset="0"/>
              </a:rPr>
              <a:t>Plate Tectonics and Convection on other Planets?</a:t>
            </a:r>
          </a:p>
        </p:txBody>
      </p:sp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644525" y="1173163"/>
            <a:ext cx="8893175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buClr>
                <a:srgbClr val="000000"/>
              </a:buClr>
              <a:buSzPct val="38000"/>
              <a:buFont typeface="StarBats" charset="0"/>
              <a:buNone/>
            </a:pPr>
            <a:r>
              <a:rPr lang="en-GB" sz="2800" b="1">
                <a:latin typeface="Helvetica (CE)" charset="0"/>
              </a:rPr>
              <a:t>Moon, Mars, Venus, Mercury: Surfaces are much</a:t>
            </a:r>
          </a:p>
          <a:p>
            <a:pPr algn="ctr">
              <a:buClr>
                <a:srgbClr val="000000"/>
              </a:buClr>
              <a:buSzPct val="38000"/>
              <a:buFont typeface="StarBats" charset="0"/>
              <a:buNone/>
            </a:pPr>
            <a:r>
              <a:rPr lang="en-GB" sz="2800" b="1">
                <a:latin typeface="Helvetica (CE)" charset="0"/>
              </a:rPr>
              <a:t>older than Earth's: Probably no plate tectonics</a:t>
            </a:r>
          </a:p>
          <a:p>
            <a:pPr algn="ctr">
              <a:buClr>
                <a:srgbClr val="000000"/>
              </a:buClr>
              <a:buSzPct val="38000"/>
              <a:buFont typeface="StarBats" charset="0"/>
              <a:buNone/>
            </a:pPr>
            <a:endParaRPr lang="en-GB" sz="2800">
              <a:latin typeface="Helvetica (CE)" charset="0"/>
            </a:endParaRPr>
          </a:p>
          <a:p>
            <a:pPr algn="ctr">
              <a:buClr>
                <a:srgbClr val="000000"/>
              </a:buClr>
              <a:buSzPct val="38000"/>
              <a:buFont typeface="StarBats" charset="0"/>
              <a:buNone/>
            </a:pPr>
            <a:r>
              <a:rPr lang="en-GB" sz="2800" b="1">
                <a:latin typeface="Helvetica (CE)" charset="0"/>
              </a:rPr>
              <a:t>Instead, mantle convection may take a different form</a:t>
            </a:r>
          </a:p>
        </p:txBody>
      </p:sp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1779588" y="3308350"/>
            <a:ext cx="21304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buClr>
                <a:srgbClr val="000000"/>
              </a:buClr>
              <a:buSzPct val="54000"/>
              <a:buFont typeface="StarBats" charset="0"/>
              <a:buNone/>
            </a:pPr>
            <a:r>
              <a:rPr lang="en-GB" sz="2000" b="1">
                <a:latin typeface="Helvetica (CE)" charset="0"/>
              </a:rPr>
              <a:t>Mars Topography</a:t>
            </a:r>
          </a:p>
        </p:txBody>
      </p:sp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825" y="4049713"/>
            <a:ext cx="4570413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2" name="Text Box 6"/>
          <p:cNvSpPr txBox="1">
            <a:spLocks noChangeArrowheads="1"/>
          </p:cNvSpPr>
          <p:nvPr/>
        </p:nvSpPr>
        <p:spPr bwMode="auto">
          <a:xfrm>
            <a:off x="6076950" y="3630613"/>
            <a:ext cx="31607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buClr>
                <a:srgbClr val="000000"/>
              </a:buClr>
              <a:buSzPct val="54000"/>
              <a:buFont typeface="StarBats" charset="0"/>
              <a:buNone/>
            </a:pPr>
            <a:r>
              <a:rPr lang="en-GB" sz="2000" b="1">
                <a:latin typeface="Helvetica (CE)" charset="0"/>
              </a:rPr>
              <a:t>Model of Mars Convection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763" y="541338"/>
            <a:ext cx="4684712" cy="403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3" y="223838"/>
            <a:ext cx="2379662" cy="294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3622675"/>
            <a:ext cx="2741613" cy="337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209550" y="3206750"/>
            <a:ext cx="30781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Clr>
                <a:srgbClr val="000000"/>
              </a:buClr>
              <a:buSzPct val="54000"/>
              <a:buFont typeface="StarBats" charset="0"/>
              <a:buNone/>
            </a:pPr>
            <a:r>
              <a:rPr lang="en-GB" sz="2000">
                <a:latin typeface="Helvetica (CE)" charset="0"/>
              </a:rPr>
              <a:t>Francis Bacon (1561-1626)</a:t>
            </a:r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279400" y="7073900"/>
            <a:ext cx="31448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Clr>
                <a:srgbClr val="000000"/>
              </a:buClr>
              <a:buSzPct val="54000"/>
              <a:buFont typeface="StarBats" charset="0"/>
              <a:buNone/>
            </a:pPr>
            <a:r>
              <a:rPr lang="en-GB" sz="2000" b="1">
                <a:solidFill>
                  <a:srgbClr val="000000"/>
                </a:solidFill>
                <a:latin typeface="Helvetica (CE)" charset="0"/>
              </a:rPr>
              <a:t>Ben Franklin (1706-1790)</a:t>
            </a:r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5592763" y="4703763"/>
            <a:ext cx="31448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Clr>
                <a:srgbClr val="000000"/>
              </a:buClr>
              <a:buSzPct val="54000"/>
              <a:buFont typeface="StarBats" charset="0"/>
              <a:buNone/>
            </a:pPr>
            <a:r>
              <a:rPr lang="en-GB" sz="2000" b="1">
                <a:solidFill>
                  <a:srgbClr val="000000"/>
                </a:solidFill>
                <a:latin typeface="Helvetica (CE)" charset="0"/>
              </a:rPr>
              <a:t>The Known World, ~1700</a:t>
            </a:r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4629150" y="5384800"/>
            <a:ext cx="4743450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buClr>
                <a:srgbClr val="000000"/>
              </a:buClr>
              <a:buSzPct val="38000"/>
              <a:buFont typeface="StarBats" charset="0"/>
              <a:buNone/>
            </a:pPr>
            <a:r>
              <a:rPr lang="en-GB" sz="2800" b="1">
                <a:solidFill>
                  <a:srgbClr val="000000"/>
                </a:solidFill>
                <a:latin typeface="Helvetica (CE)" charset="0"/>
              </a:rPr>
              <a:t>Was the Atlantic once closed?</a:t>
            </a:r>
          </a:p>
          <a:p>
            <a:pPr algn="ctr">
              <a:buClr>
                <a:srgbClr val="000000"/>
              </a:buClr>
              <a:buSzPct val="38000"/>
              <a:buFont typeface="StarBats" charset="0"/>
              <a:buNone/>
            </a:pPr>
            <a:endParaRPr lang="en-GB" sz="2800">
              <a:latin typeface="Helvetica (CE)" charset="0"/>
            </a:endParaRPr>
          </a:p>
          <a:p>
            <a:pPr algn="ctr">
              <a:buClr>
                <a:srgbClr val="000000"/>
              </a:buClr>
              <a:buSzPct val="38000"/>
              <a:buFont typeface="StarBats" charset="0"/>
              <a:buNone/>
            </a:pPr>
            <a:r>
              <a:rPr lang="en-GB" sz="2800" b="1">
                <a:solidFill>
                  <a:srgbClr val="000000"/>
                </a:solidFill>
                <a:latin typeface="Helvetica (CE)" charset="0"/>
              </a:rPr>
              <a:t>If so, how could this be?</a:t>
            </a:r>
            <a:endParaRPr lang="en-GB" sz="2800" b="1" i="1">
              <a:solidFill>
                <a:srgbClr val="000000"/>
              </a:solidFill>
              <a:latin typeface="Helvetica (CE)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 descr="Snapshot 2011-01-24 15-23-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066800"/>
            <a:ext cx="5105400" cy="241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499" name="Rectangle 3"/>
          <p:cNvSpPr>
            <a:spLocks noChangeArrowheads="1"/>
          </p:cNvSpPr>
          <p:nvPr/>
        </p:nvSpPr>
        <p:spPr bwMode="auto">
          <a:xfrm>
            <a:off x="838200" y="3581400"/>
            <a:ext cx="3054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Redmond &amp; King 2007</a:t>
            </a:r>
          </a:p>
        </p:txBody>
      </p:sp>
      <p:sp>
        <p:nvSpPr>
          <p:cNvPr id="106500" name="Rectangle 4"/>
          <p:cNvSpPr>
            <a:spLocks noChangeArrowheads="1"/>
          </p:cNvSpPr>
          <p:nvPr/>
        </p:nvSpPr>
        <p:spPr bwMode="auto">
          <a:xfrm>
            <a:off x="838200" y="514350"/>
            <a:ext cx="30956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>
                <a:cs typeface="+mn-cs"/>
              </a:rPr>
              <a:t>Mercury: Low Ra</a:t>
            </a:r>
          </a:p>
        </p:txBody>
      </p:sp>
      <p:pic>
        <p:nvPicPr>
          <p:cNvPr id="41988" name="Picture 5" descr="Snapshot 2011-01-24 15-59-5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066800"/>
            <a:ext cx="4699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2" name="Rectangle 6"/>
          <p:cNvSpPr>
            <a:spLocks noChangeArrowheads="1"/>
          </p:cNvSpPr>
          <p:nvPr/>
        </p:nvSpPr>
        <p:spPr bwMode="auto">
          <a:xfrm>
            <a:off x="5038725" y="457200"/>
            <a:ext cx="48672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>
                <a:cs typeface="+mn-cs"/>
              </a:rPr>
              <a:t>Icy convection on Enceladus</a:t>
            </a:r>
          </a:p>
        </p:txBody>
      </p:sp>
      <p:sp>
        <p:nvSpPr>
          <p:cNvPr id="106503" name="Rectangle 7"/>
          <p:cNvSpPr>
            <a:spLocks noChangeArrowheads="1"/>
          </p:cNvSpPr>
          <p:nvPr/>
        </p:nvSpPr>
        <p:spPr bwMode="auto">
          <a:xfrm>
            <a:off x="6019800" y="6553200"/>
            <a:ext cx="3097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ONeill &amp; Nimmo 2010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 descr="Snapshot 2011-01-24 16-04-5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200400"/>
            <a:ext cx="4749800" cy="394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4" name="Picture 3" descr="Snapshot 2011-01-24 16-06-0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8713788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4" name="Rectangle 4"/>
          <p:cNvSpPr>
            <a:spLocks noChangeArrowheads="1"/>
          </p:cNvSpPr>
          <p:nvPr/>
        </p:nvSpPr>
        <p:spPr bwMode="auto">
          <a:xfrm>
            <a:off x="381000" y="3105150"/>
            <a:ext cx="3490913" cy="179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>
                <a:cs typeface="+mn-cs"/>
              </a:rPr>
              <a:t>Episodic convection</a:t>
            </a:r>
          </a:p>
          <a:p>
            <a:pPr>
              <a:defRPr/>
            </a:pPr>
            <a:r>
              <a:rPr lang="en-US" sz="3200">
                <a:cs typeface="+mn-cs"/>
              </a:rPr>
              <a:t>on Venus</a:t>
            </a:r>
            <a:endParaRPr lang="en-US">
              <a:cs typeface="+mn-cs"/>
            </a:endParaRPr>
          </a:p>
          <a:p>
            <a:pPr>
              <a:defRPr/>
            </a:pPr>
            <a:endParaRPr lang="en-US">
              <a:cs typeface="+mn-cs"/>
            </a:endParaRPr>
          </a:p>
          <a:p>
            <a:pPr>
              <a:defRPr/>
            </a:pPr>
            <a:r>
              <a:rPr lang="en-US">
                <a:cs typeface="+mn-cs"/>
              </a:rPr>
              <a:t>Robin et al., 2007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 descr="2D_np16_temp_tint_pr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788" y="1600200"/>
            <a:ext cx="5943600" cy="337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7" name="Rectangle 3"/>
          <p:cNvSpPr>
            <a:spLocks noChangeArrowheads="1"/>
          </p:cNvSpPr>
          <p:nvPr/>
        </p:nvSpPr>
        <p:spPr bwMode="auto">
          <a:xfrm>
            <a:off x="1828800" y="609600"/>
            <a:ext cx="63928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>
                <a:cs typeface="+mn-cs"/>
              </a:rPr>
              <a:t>Exoplanets: Tidally-locked example</a:t>
            </a:r>
          </a:p>
        </p:txBody>
      </p:sp>
      <p:sp>
        <p:nvSpPr>
          <p:cNvPr id="108548" name="Rectangle 4"/>
          <p:cNvSpPr>
            <a:spLocks noChangeArrowheads="1"/>
          </p:cNvSpPr>
          <p:nvPr/>
        </p:nvSpPr>
        <p:spPr bwMode="auto">
          <a:xfrm>
            <a:off x="2414588" y="4800600"/>
            <a:ext cx="5162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van Summeren, Conrad, &amp; Gaidos, 2011</a:t>
            </a:r>
          </a:p>
        </p:txBody>
      </p:sp>
      <p:sp>
        <p:nvSpPr>
          <p:cNvPr id="108549" name="Rectangle 5"/>
          <p:cNvSpPr>
            <a:spLocks noChangeArrowheads="1"/>
          </p:cNvSpPr>
          <p:nvPr/>
        </p:nvSpPr>
        <p:spPr bwMode="auto">
          <a:xfrm>
            <a:off x="8534400" y="3352800"/>
            <a:ext cx="89535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FF0000"/>
                </a:solidFill>
                <a:cs typeface="+mn-cs"/>
              </a:rPr>
              <a:t>HOT</a:t>
            </a:r>
          </a:p>
          <a:p>
            <a:pPr>
              <a:defRPr/>
            </a:pPr>
            <a:r>
              <a:rPr lang="en-US" b="1">
                <a:solidFill>
                  <a:srgbClr val="FF0000"/>
                </a:solidFill>
                <a:cs typeface="+mn-cs"/>
              </a:rPr>
              <a:t>SIDE</a:t>
            </a:r>
          </a:p>
          <a:p>
            <a:pPr>
              <a:defRPr/>
            </a:pPr>
            <a:r>
              <a:rPr lang="en-US" b="1">
                <a:solidFill>
                  <a:srgbClr val="FF0000"/>
                </a:solidFill>
                <a:cs typeface="+mn-cs"/>
              </a:rPr>
              <a:t>(star)</a:t>
            </a:r>
          </a:p>
        </p:txBody>
      </p:sp>
      <p:sp>
        <p:nvSpPr>
          <p:cNvPr id="108550" name="Rectangle 6"/>
          <p:cNvSpPr>
            <a:spLocks noChangeArrowheads="1"/>
          </p:cNvSpPr>
          <p:nvPr/>
        </p:nvSpPr>
        <p:spPr bwMode="auto">
          <a:xfrm>
            <a:off x="533400" y="3505200"/>
            <a:ext cx="1065213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accent2"/>
                </a:solidFill>
                <a:cs typeface="+mn-cs"/>
              </a:rPr>
              <a:t>COLD</a:t>
            </a:r>
          </a:p>
          <a:p>
            <a:pPr>
              <a:defRPr/>
            </a:pPr>
            <a:r>
              <a:rPr lang="en-US" b="1">
                <a:solidFill>
                  <a:schemeClr val="accent2"/>
                </a:solidFill>
                <a:cs typeface="+mn-cs"/>
              </a:rPr>
              <a:t>SIDE</a:t>
            </a:r>
          </a:p>
          <a:p>
            <a:pPr>
              <a:defRPr/>
            </a:pPr>
            <a:r>
              <a:rPr lang="en-US" b="1">
                <a:solidFill>
                  <a:schemeClr val="accent2"/>
                </a:solidFill>
                <a:cs typeface="+mn-cs"/>
              </a:rPr>
              <a:t>(night)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Rectangle 3"/>
          <p:cNvSpPr>
            <a:spLocks noChangeArrowheads="1"/>
          </p:cNvSpPr>
          <p:nvPr/>
        </p:nvSpPr>
        <p:spPr bwMode="auto">
          <a:xfrm>
            <a:off x="762000" y="228600"/>
            <a:ext cx="8915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>
                <a:cs typeface="+mn-cs"/>
              </a:rPr>
              <a:t>Observing Convection in the Earth: Seismic Tomography</a:t>
            </a:r>
          </a:p>
        </p:txBody>
      </p:sp>
      <p:pic>
        <p:nvPicPr>
          <p:cNvPr id="778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990600"/>
            <a:ext cx="5973763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78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95400"/>
            <a:ext cx="3276600" cy="247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7830" name="Rectangle 6"/>
          <p:cNvSpPr>
            <a:spLocks noChangeArrowheads="1"/>
          </p:cNvSpPr>
          <p:nvPr/>
        </p:nvSpPr>
        <p:spPr bwMode="auto">
          <a:xfrm>
            <a:off x="685800" y="3732213"/>
            <a:ext cx="1301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Cat-Scan</a:t>
            </a:r>
          </a:p>
        </p:txBody>
      </p:sp>
      <p:pic>
        <p:nvPicPr>
          <p:cNvPr id="778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267200"/>
            <a:ext cx="251460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1000"/>
            <a:ext cx="7086600" cy="68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3" descr="CrossSecti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7478713" cy="967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2" descr="DepthSlic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0"/>
            <a:ext cx="7124700" cy="922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7200"/>
            <a:ext cx="5046663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1684" name="Rectangle 4"/>
          <p:cNvSpPr>
            <a:spLocks noChangeArrowheads="1"/>
          </p:cNvSpPr>
          <p:nvPr/>
        </p:nvSpPr>
        <p:spPr bwMode="auto">
          <a:xfrm>
            <a:off x="6029325" y="447675"/>
            <a:ext cx="844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Slabs</a:t>
            </a:r>
          </a:p>
        </p:txBody>
      </p:sp>
      <p:pic>
        <p:nvPicPr>
          <p:cNvPr id="7168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438400"/>
            <a:ext cx="4667250" cy="301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62000"/>
            <a:ext cx="4313238" cy="649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76250"/>
            <a:ext cx="7562850" cy="2540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2948" name="Rectangle 4"/>
          <p:cNvSpPr>
            <a:spLocks noChangeArrowheads="1"/>
          </p:cNvSpPr>
          <p:nvPr/>
        </p:nvSpPr>
        <p:spPr bwMode="auto">
          <a:xfrm>
            <a:off x="3352800" y="0"/>
            <a:ext cx="2241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Plumes (Hawaii)</a:t>
            </a:r>
          </a:p>
        </p:txBody>
      </p:sp>
      <p:sp>
        <p:nvSpPr>
          <p:cNvPr id="82949" name="Rectangle 5"/>
          <p:cNvSpPr>
            <a:spLocks noChangeArrowheads="1"/>
          </p:cNvSpPr>
          <p:nvPr/>
        </p:nvSpPr>
        <p:spPr bwMode="auto">
          <a:xfrm>
            <a:off x="152400" y="228600"/>
            <a:ext cx="2427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Wolfe et al (2009)</a:t>
            </a:r>
          </a:p>
        </p:txBody>
      </p:sp>
      <p:pic>
        <p:nvPicPr>
          <p:cNvPr id="829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775" y="3124200"/>
            <a:ext cx="4321175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838200"/>
            <a:ext cx="7204075" cy="6516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8068" name="Rectangle 4"/>
          <p:cNvSpPr>
            <a:spLocks noChangeArrowheads="1"/>
          </p:cNvSpPr>
          <p:nvPr/>
        </p:nvSpPr>
        <p:spPr bwMode="auto">
          <a:xfrm>
            <a:off x="2667000" y="106363"/>
            <a:ext cx="534193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>
                <a:cs typeface="+mn-cs"/>
              </a:rPr>
              <a:t>Structure of Mantle Convection</a:t>
            </a:r>
          </a:p>
        </p:txBody>
      </p:sp>
      <p:sp>
        <p:nvSpPr>
          <p:cNvPr id="88069" name="Rectangle 5"/>
          <p:cNvSpPr>
            <a:spLocks noChangeArrowheads="1"/>
          </p:cNvSpPr>
          <p:nvPr/>
        </p:nvSpPr>
        <p:spPr bwMode="auto">
          <a:xfrm>
            <a:off x="222250" y="6261100"/>
            <a:ext cx="11652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Tackley</a:t>
            </a:r>
          </a:p>
          <a:p>
            <a:pPr>
              <a:defRPr/>
            </a:pPr>
            <a:r>
              <a:rPr lang="en-US">
                <a:cs typeface="+mn-cs"/>
              </a:rPr>
              <a:t>[2000]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688" y="604838"/>
            <a:ext cx="1712912" cy="240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361950" y="3260725"/>
            <a:ext cx="32194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Clr>
                <a:srgbClr val="000000"/>
              </a:buClr>
              <a:buSzPct val="54000"/>
              <a:buFont typeface="StarBats" charset="0"/>
              <a:buNone/>
            </a:pPr>
            <a:r>
              <a:rPr lang="en-GB" sz="2000">
                <a:latin typeface="Helvetica (CE)" charset="0"/>
              </a:rPr>
              <a:t>Alfred Wegener (1880-1930)</a:t>
            </a: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563563" y="4283075"/>
            <a:ext cx="3246437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Clr>
                <a:srgbClr val="000000"/>
              </a:buClr>
              <a:buSzPct val="54000"/>
              <a:buFont typeface="StarBats" charset="0"/>
              <a:buNone/>
            </a:pPr>
            <a:r>
              <a:rPr lang="en-GB" sz="2000">
                <a:latin typeface="Helvetica (CE)" charset="0"/>
              </a:rPr>
              <a:t>The two sides of the Atlantic:</a:t>
            </a:r>
          </a:p>
          <a:p>
            <a:pPr>
              <a:buClr>
                <a:srgbClr val="000000"/>
              </a:buClr>
              <a:buSzPct val="54000"/>
              <a:buFont typeface="StarBats" charset="0"/>
              <a:buNone/>
            </a:pPr>
            <a:endParaRPr lang="en-GB" sz="2000">
              <a:latin typeface="Helvetica (CE)" charset="0"/>
            </a:endParaRPr>
          </a:p>
          <a:p>
            <a:pPr>
              <a:buClr>
                <a:srgbClr val="000000"/>
              </a:buClr>
              <a:buSzPct val="54000"/>
              <a:buFont typeface="StarBats" charset="0"/>
              <a:buNone/>
            </a:pPr>
            <a:r>
              <a:rPr lang="en-GB" sz="2000">
                <a:latin typeface="Helvetica (CE)" charset="0"/>
              </a:rPr>
              <a:t>	Matching Shapes</a:t>
            </a:r>
          </a:p>
          <a:p>
            <a:pPr>
              <a:buClr>
                <a:srgbClr val="000000"/>
              </a:buClr>
              <a:buSzPct val="54000"/>
              <a:buFont typeface="StarBats" charset="0"/>
              <a:buNone/>
            </a:pPr>
            <a:r>
              <a:rPr lang="en-GB" sz="2000">
                <a:latin typeface="Helvetica (CE)" charset="0"/>
              </a:rPr>
              <a:t>	Matching Rock Types</a:t>
            </a:r>
          </a:p>
          <a:p>
            <a:pPr>
              <a:buClr>
                <a:srgbClr val="000000"/>
              </a:buClr>
              <a:buSzPct val="54000"/>
              <a:buFont typeface="StarBats" charset="0"/>
              <a:buNone/>
            </a:pPr>
            <a:r>
              <a:rPr lang="en-GB" sz="2000">
                <a:latin typeface="Helvetica (CE)" charset="0"/>
              </a:rPr>
              <a:t>	Matching Fossils</a:t>
            </a:r>
          </a:p>
          <a:p>
            <a:pPr>
              <a:buClr>
                <a:srgbClr val="000000"/>
              </a:buClr>
              <a:buSzPct val="54000"/>
              <a:buFont typeface="StarBats" charset="0"/>
              <a:buNone/>
            </a:pPr>
            <a:r>
              <a:rPr lang="en-GB" sz="2000">
                <a:latin typeface="Helvetica (CE)" charset="0"/>
              </a:rPr>
              <a:t>	Patterns of Uplift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25" y="3325813"/>
            <a:ext cx="4570413" cy="394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1" descr="contdrift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325" y="182563"/>
            <a:ext cx="5257800" cy="304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311525"/>
            <a:ext cx="6705600" cy="406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3426" name="Rectangle 2"/>
          <p:cNvSpPr>
            <a:spLocks noChangeArrowheads="1"/>
          </p:cNvSpPr>
          <p:nvPr/>
        </p:nvSpPr>
        <p:spPr bwMode="auto">
          <a:xfrm>
            <a:off x="477838" y="381000"/>
            <a:ext cx="54657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cs typeface="+mn-cs"/>
              </a:rPr>
              <a:t>Numerical Models of Mantle Convection</a:t>
            </a:r>
          </a:p>
        </p:txBody>
      </p:sp>
      <p:sp>
        <p:nvSpPr>
          <p:cNvPr id="103427" name="Rectangle 3"/>
          <p:cNvSpPr>
            <a:spLocks noChangeArrowheads="1"/>
          </p:cNvSpPr>
          <p:nvPr/>
        </p:nvSpPr>
        <p:spPr bwMode="auto">
          <a:xfrm>
            <a:off x="533400" y="990600"/>
            <a:ext cx="4433888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cs typeface="+mn-cs"/>
              </a:rPr>
              <a:t>Input: </a:t>
            </a:r>
          </a:p>
          <a:p>
            <a:pPr>
              <a:defRPr/>
            </a:pPr>
            <a:r>
              <a:rPr lang="en-US">
                <a:cs typeface="+mn-cs"/>
              </a:rPr>
              <a:t>1. Mantle Densities</a:t>
            </a:r>
          </a:p>
          <a:p>
            <a:pPr>
              <a:defRPr/>
            </a:pPr>
            <a:r>
              <a:rPr lang="en-US">
                <a:cs typeface="+mn-cs"/>
              </a:rPr>
              <a:t>	(from seismic tomography)</a:t>
            </a:r>
          </a:p>
          <a:p>
            <a:pPr>
              <a:defRPr/>
            </a:pPr>
            <a:r>
              <a:rPr lang="en-US">
                <a:cs typeface="+mn-cs"/>
              </a:rPr>
              <a:t>2. Mantle Viscosity Structure</a:t>
            </a:r>
          </a:p>
          <a:p>
            <a:pPr>
              <a:defRPr/>
            </a:pPr>
            <a:r>
              <a:rPr lang="en-US">
                <a:cs typeface="+mn-cs"/>
              </a:rPr>
              <a:t>	(from postglacial rebound)</a:t>
            </a:r>
          </a:p>
          <a:p>
            <a:pPr>
              <a:defRPr/>
            </a:pPr>
            <a:r>
              <a:rPr lang="en-US">
                <a:cs typeface="+mn-cs"/>
              </a:rPr>
              <a:t>3. A Finite Element Code</a:t>
            </a:r>
          </a:p>
        </p:txBody>
      </p:sp>
      <p:pic>
        <p:nvPicPr>
          <p:cNvPr id="62468" name="Picture 6" descr="Snapshot 2011-01-23 16-39-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52400"/>
            <a:ext cx="3313113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718050"/>
            <a:ext cx="4648200" cy="2620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2" descr="Snapshot 2011-01-24 16-46-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084263"/>
            <a:ext cx="6978650" cy="594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3" name="Rectangle 3"/>
          <p:cNvSpPr>
            <a:spLocks noChangeArrowheads="1"/>
          </p:cNvSpPr>
          <p:nvPr/>
        </p:nvSpPr>
        <p:spPr bwMode="auto">
          <a:xfrm>
            <a:off x="457200" y="3810000"/>
            <a:ext cx="181768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Stadler et al.,</a:t>
            </a:r>
          </a:p>
          <a:p>
            <a:pPr>
              <a:defRPr/>
            </a:pPr>
            <a:r>
              <a:rPr lang="en-US">
                <a:cs typeface="+mn-cs"/>
              </a:rPr>
              <a:t>Science 2010</a:t>
            </a:r>
          </a:p>
        </p:txBody>
      </p:sp>
      <p:sp>
        <p:nvSpPr>
          <p:cNvPr id="112644" name="Rectangle 4"/>
          <p:cNvSpPr>
            <a:spLocks noChangeArrowheads="1"/>
          </p:cNvSpPr>
          <p:nvPr/>
        </p:nvSpPr>
        <p:spPr bwMode="auto">
          <a:xfrm>
            <a:off x="609600" y="304800"/>
            <a:ext cx="87852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>
                <a:cs typeface="+mn-cs"/>
              </a:rPr>
              <a:t>State of the Art: Adaptive Mesh Refinement &amp; Slabs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ChangeArrowheads="1"/>
          </p:cNvSpPr>
          <p:nvPr/>
        </p:nvSpPr>
        <p:spPr bwMode="auto">
          <a:xfrm>
            <a:off x="228600" y="152400"/>
            <a:ext cx="4518025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>
                <a:cs typeface="+mn-cs"/>
              </a:rPr>
              <a:t>Predictions of Numerical</a:t>
            </a:r>
          </a:p>
          <a:p>
            <a:pPr>
              <a:defRPr/>
            </a:pPr>
            <a:r>
              <a:rPr lang="en-US" sz="3200" b="1">
                <a:cs typeface="+mn-cs"/>
              </a:rPr>
              <a:t>Convection Models:</a:t>
            </a:r>
          </a:p>
          <a:p>
            <a:pPr>
              <a:defRPr/>
            </a:pPr>
            <a:r>
              <a:rPr lang="en-US" sz="3200" b="1">
                <a:cs typeface="+mn-cs"/>
              </a:rPr>
              <a:t>Mantle Flow Field</a:t>
            </a:r>
          </a:p>
        </p:txBody>
      </p:sp>
      <p:pic>
        <p:nvPicPr>
          <p:cNvPr id="66562" name="Picture 3" descr="flowfiel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650" y="152400"/>
            <a:ext cx="5584825" cy="730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10" name="Rectangle 6"/>
          <p:cNvSpPr>
            <a:spLocks noChangeArrowheads="1"/>
          </p:cNvSpPr>
          <p:nvPr/>
        </p:nvSpPr>
        <p:spPr bwMode="auto">
          <a:xfrm>
            <a:off x="228600" y="152400"/>
            <a:ext cx="4518025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>
                <a:cs typeface="+mn-cs"/>
              </a:rPr>
              <a:t>Predictions of Numerical</a:t>
            </a:r>
          </a:p>
          <a:p>
            <a:pPr>
              <a:defRPr/>
            </a:pPr>
            <a:r>
              <a:rPr lang="en-US" sz="3200" b="1">
                <a:cs typeface="+mn-cs"/>
              </a:rPr>
              <a:t>Convection Models:</a:t>
            </a:r>
          </a:p>
          <a:p>
            <a:pPr>
              <a:defRPr/>
            </a:pPr>
            <a:r>
              <a:rPr lang="en-US" sz="3200" b="1">
                <a:cs typeface="+mn-cs"/>
              </a:rPr>
              <a:t>Dynamic Uplift</a:t>
            </a:r>
          </a:p>
        </p:txBody>
      </p:sp>
      <p:pic>
        <p:nvPicPr>
          <p:cNvPr id="68610" name="Picture 7" descr="topoNN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190875"/>
            <a:ext cx="6705600" cy="42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12" name="Rectangle 8"/>
          <p:cNvSpPr>
            <a:spLocks noChangeArrowheads="1"/>
          </p:cNvSpPr>
          <p:nvPr/>
        </p:nvSpPr>
        <p:spPr bwMode="auto">
          <a:xfrm>
            <a:off x="381000" y="3048000"/>
            <a:ext cx="3148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Conrad &amp; Husson, 2009</a:t>
            </a:r>
          </a:p>
        </p:txBody>
      </p:sp>
      <p:pic>
        <p:nvPicPr>
          <p:cNvPr id="68612" name="Picture 9" descr="carto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52400"/>
            <a:ext cx="5054600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4" descr="s20rts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28600"/>
            <a:ext cx="5181600" cy="351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58" name="Picture 5" descr="plt_grim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987675"/>
            <a:ext cx="5715000" cy="425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62" name="Rectangle 6"/>
          <p:cNvSpPr>
            <a:spLocks noChangeArrowheads="1"/>
          </p:cNvSpPr>
          <p:nvPr/>
        </p:nvSpPr>
        <p:spPr bwMode="auto">
          <a:xfrm>
            <a:off x="228600" y="152400"/>
            <a:ext cx="4518025" cy="204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>
                <a:cs typeface="+mn-cs"/>
              </a:rPr>
              <a:t>Predictions of Numerical</a:t>
            </a:r>
          </a:p>
          <a:p>
            <a:pPr>
              <a:defRPr/>
            </a:pPr>
            <a:r>
              <a:rPr lang="en-US" sz="3200" b="1">
                <a:cs typeface="+mn-cs"/>
              </a:rPr>
              <a:t>Convection Models:</a:t>
            </a:r>
          </a:p>
          <a:p>
            <a:pPr>
              <a:defRPr/>
            </a:pPr>
            <a:r>
              <a:rPr lang="en-US" sz="3200" b="1">
                <a:cs typeface="+mn-cs"/>
              </a:rPr>
              <a:t>	Earth’s Shape</a:t>
            </a:r>
          </a:p>
          <a:p>
            <a:pPr>
              <a:defRPr/>
            </a:pPr>
            <a:r>
              <a:rPr lang="en-US" sz="3200" b="1">
                <a:cs typeface="+mn-cs"/>
              </a:rPr>
              <a:t>	(the Geoid)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ChangeArrowheads="1"/>
          </p:cNvSpPr>
          <p:nvPr/>
        </p:nvSpPr>
        <p:spPr bwMode="auto">
          <a:xfrm>
            <a:off x="304800" y="228600"/>
            <a:ext cx="3649663" cy="252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>
                <a:cs typeface="+mn-cs"/>
              </a:rPr>
              <a:t>Predictions of</a:t>
            </a:r>
          </a:p>
          <a:p>
            <a:pPr>
              <a:defRPr/>
            </a:pPr>
            <a:r>
              <a:rPr lang="en-US" sz="3200" b="1">
                <a:cs typeface="+mn-cs"/>
              </a:rPr>
              <a:t>Numerical</a:t>
            </a:r>
          </a:p>
          <a:p>
            <a:pPr>
              <a:defRPr/>
            </a:pPr>
            <a:r>
              <a:rPr lang="en-US" sz="3200" b="1">
                <a:cs typeface="+mn-cs"/>
              </a:rPr>
              <a:t>Convection Models:</a:t>
            </a:r>
          </a:p>
          <a:p>
            <a:pPr>
              <a:defRPr/>
            </a:pPr>
            <a:r>
              <a:rPr lang="en-US" sz="3200" b="1">
                <a:cs typeface="+mn-cs"/>
              </a:rPr>
              <a:t>Lithospheric</a:t>
            </a:r>
          </a:p>
          <a:p>
            <a:pPr>
              <a:defRPr/>
            </a:pPr>
            <a:r>
              <a:rPr lang="en-US" sz="3200" b="1">
                <a:cs typeface="+mn-cs"/>
              </a:rPr>
              <a:t>Stresses</a:t>
            </a:r>
          </a:p>
        </p:txBody>
      </p:sp>
      <p:sp>
        <p:nvSpPr>
          <p:cNvPr id="116740" name="Rectangle 4"/>
          <p:cNvSpPr>
            <a:spLocks noChangeArrowheads="1"/>
          </p:cNvSpPr>
          <p:nvPr/>
        </p:nvSpPr>
        <p:spPr bwMode="auto">
          <a:xfrm>
            <a:off x="2209800" y="6324600"/>
            <a:ext cx="28511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Lithgow-Bertelloni &amp;</a:t>
            </a:r>
          </a:p>
          <a:p>
            <a:pPr>
              <a:defRPr/>
            </a:pPr>
            <a:r>
              <a:rPr lang="en-US">
                <a:cs typeface="+mn-cs"/>
              </a:rPr>
              <a:t>Guynn, 2004</a:t>
            </a:r>
          </a:p>
        </p:txBody>
      </p:sp>
      <p:pic>
        <p:nvPicPr>
          <p:cNvPr id="72707" name="Picture 7" descr="Snapshot 2011-01-24 22-52-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163" y="1371600"/>
            <a:ext cx="4668837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8" name="Picture 8" descr="latva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971800"/>
            <a:ext cx="5029200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9" name="Picture 10" descr="Snapshot 2011-01-24 22-59-3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244600"/>
            <a:ext cx="4610100" cy="306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0"/>
            <a:ext cx="4114800" cy="292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4" name="Picture 4" descr="Snapshot 2011-01-24 21-51-4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936875"/>
            <a:ext cx="7978775" cy="443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5" name="Rectangle 5"/>
          <p:cNvSpPr>
            <a:spLocks noChangeArrowheads="1"/>
          </p:cNvSpPr>
          <p:nvPr/>
        </p:nvSpPr>
        <p:spPr bwMode="auto">
          <a:xfrm>
            <a:off x="228600" y="152400"/>
            <a:ext cx="4518025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>
                <a:cs typeface="+mn-cs"/>
              </a:rPr>
              <a:t>Predictions of Numerical</a:t>
            </a:r>
          </a:p>
          <a:p>
            <a:pPr>
              <a:defRPr/>
            </a:pPr>
            <a:r>
              <a:rPr lang="en-US" sz="3200" b="1">
                <a:cs typeface="+mn-cs"/>
              </a:rPr>
              <a:t>Convection Models:</a:t>
            </a:r>
          </a:p>
          <a:p>
            <a:pPr>
              <a:defRPr/>
            </a:pPr>
            <a:r>
              <a:rPr lang="en-US" sz="3200" b="1">
                <a:cs typeface="+mn-cs"/>
              </a:rPr>
              <a:t>Anisotropic Fabric</a:t>
            </a:r>
          </a:p>
        </p:txBody>
      </p:sp>
      <p:sp>
        <p:nvSpPr>
          <p:cNvPr id="117766" name="Rectangle 6"/>
          <p:cNvSpPr>
            <a:spLocks noChangeArrowheads="1"/>
          </p:cNvSpPr>
          <p:nvPr/>
        </p:nvSpPr>
        <p:spPr bwMode="auto">
          <a:xfrm>
            <a:off x="415925" y="6007100"/>
            <a:ext cx="1081088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Conrad</a:t>
            </a:r>
          </a:p>
          <a:p>
            <a:pPr>
              <a:defRPr/>
            </a:pPr>
            <a:r>
              <a:rPr lang="en-US">
                <a:cs typeface="+mn-cs"/>
              </a:rPr>
              <a:t>et al., </a:t>
            </a:r>
          </a:p>
          <a:p>
            <a:pPr>
              <a:defRPr/>
            </a:pPr>
            <a:r>
              <a:rPr lang="en-US">
                <a:cs typeface="+mn-cs"/>
              </a:rPr>
              <a:t>2007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4" name="Rectangle 4"/>
          <p:cNvSpPr>
            <a:spLocks noChangeArrowheads="1"/>
          </p:cNvSpPr>
          <p:nvPr/>
        </p:nvSpPr>
        <p:spPr bwMode="auto">
          <a:xfrm>
            <a:off x="228600" y="152400"/>
            <a:ext cx="4518025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>
                <a:cs typeface="+mn-cs"/>
              </a:rPr>
              <a:t>Predictions of Numerical</a:t>
            </a:r>
          </a:p>
          <a:p>
            <a:pPr>
              <a:defRPr/>
            </a:pPr>
            <a:r>
              <a:rPr lang="en-US" sz="3200" b="1">
                <a:cs typeface="+mn-cs"/>
              </a:rPr>
              <a:t>Convection Models:</a:t>
            </a:r>
          </a:p>
          <a:p>
            <a:pPr>
              <a:defRPr/>
            </a:pPr>
            <a:r>
              <a:rPr lang="en-US" sz="3200" b="1">
                <a:cs typeface="+mn-cs"/>
              </a:rPr>
              <a:t>Plate Motions</a:t>
            </a:r>
          </a:p>
        </p:txBody>
      </p:sp>
      <p:pic>
        <p:nvPicPr>
          <p:cNvPr id="76802" name="Picture 5" descr="Snapshot 2011-01-24 21-59-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905000"/>
            <a:ext cx="9121775" cy="359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6" name="Rectangle 6"/>
          <p:cNvSpPr>
            <a:spLocks noChangeArrowheads="1"/>
          </p:cNvSpPr>
          <p:nvPr/>
        </p:nvSpPr>
        <p:spPr bwMode="auto">
          <a:xfrm>
            <a:off x="5032375" y="6126163"/>
            <a:ext cx="4713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Conrad &amp; Lithgow-Bertelloni [2004]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ChangeArrowheads="1"/>
          </p:cNvSpPr>
          <p:nvPr/>
        </p:nvSpPr>
        <p:spPr bwMode="auto">
          <a:xfrm>
            <a:off x="228600" y="152400"/>
            <a:ext cx="3943350" cy="252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>
                <a:cs typeface="+mn-cs"/>
              </a:rPr>
              <a:t>Predictions of</a:t>
            </a:r>
          </a:p>
          <a:p>
            <a:pPr>
              <a:defRPr/>
            </a:pPr>
            <a:r>
              <a:rPr lang="en-US" sz="3200" b="1">
                <a:cs typeface="+mn-cs"/>
              </a:rPr>
              <a:t>Numerical</a:t>
            </a:r>
          </a:p>
          <a:p>
            <a:pPr>
              <a:defRPr/>
            </a:pPr>
            <a:r>
              <a:rPr lang="en-US" sz="3200" b="1">
                <a:cs typeface="+mn-cs"/>
              </a:rPr>
              <a:t>Convection Models:</a:t>
            </a:r>
          </a:p>
          <a:p>
            <a:pPr>
              <a:defRPr/>
            </a:pPr>
            <a:r>
              <a:rPr lang="en-US" sz="3200" b="1">
                <a:cs typeface="+mn-cs"/>
              </a:rPr>
              <a:t>Time-Dependence</a:t>
            </a:r>
          </a:p>
          <a:p>
            <a:pPr>
              <a:defRPr/>
            </a:pPr>
            <a:r>
              <a:rPr lang="en-US" sz="3200" b="1">
                <a:cs typeface="+mn-cs"/>
              </a:rPr>
              <a:t>	of Plate Motions</a:t>
            </a:r>
          </a:p>
        </p:txBody>
      </p:sp>
      <p:sp>
        <p:nvSpPr>
          <p:cNvPr id="119812" name="Rectangle 4"/>
          <p:cNvSpPr>
            <a:spLocks noChangeArrowheads="1"/>
          </p:cNvSpPr>
          <p:nvPr/>
        </p:nvSpPr>
        <p:spPr bwMode="auto">
          <a:xfrm>
            <a:off x="533400" y="6477000"/>
            <a:ext cx="34258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Conrad &amp;</a:t>
            </a:r>
          </a:p>
          <a:p>
            <a:pPr>
              <a:defRPr/>
            </a:pPr>
            <a:r>
              <a:rPr lang="en-US">
                <a:cs typeface="+mn-cs"/>
              </a:rPr>
              <a:t>Lithgow-Bertelloni [2004]</a:t>
            </a:r>
          </a:p>
        </p:txBody>
      </p:sp>
      <p:pic>
        <p:nvPicPr>
          <p:cNvPr id="78851" name="Picture 5" descr="Snapshot 2011-01-24 22-00-5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925" y="381000"/>
            <a:ext cx="5430838" cy="718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4" name="Rectangle 6"/>
          <p:cNvSpPr>
            <a:spLocks noChangeArrowheads="1"/>
          </p:cNvSpPr>
          <p:nvPr/>
        </p:nvSpPr>
        <p:spPr bwMode="auto">
          <a:xfrm>
            <a:off x="5181600" y="0"/>
            <a:ext cx="1436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cs typeface="+mn-cs"/>
              </a:rPr>
              <a:t>Observed</a:t>
            </a:r>
            <a:endParaRPr lang="en-US">
              <a:cs typeface="+mn-cs"/>
            </a:endParaRPr>
          </a:p>
        </p:txBody>
      </p:sp>
      <p:sp>
        <p:nvSpPr>
          <p:cNvPr id="119815" name="Rectangle 7"/>
          <p:cNvSpPr>
            <a:spLocks noChangeArrowheads="1"/>
          </p:cNvSpPr>
          <p:nvPr/>
        </p:nvSpPr>
        <p:spPr bwMode="auto">
          <a:xfrm>
            <a:off x="7772400" y="0"/>
            <a:ext cx="1436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cs typeface="+mn-cs"/>
              </a:rPr>
              <a:t>Predicted</a:t>
            </a:r>
            <a:endParaRPr lang="en-US">
              <a:cs typeface="+mn-cs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ChangeArrowheads="1"/>
          </p:cNvSpPr>
          <p:nvPr/>
        </p:nvSpPr>
        <p:spPr bwMode="auto">
          <a:xfrm>
            <a:off x="381000" y="304800"/>
            <a:ext cx="266541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cs typeface="+mn-cs"/>
              </a:rPr>
              <a:t>Thermal Evolution</a:t>
            </a:r>
          </a:p>
          <a:p>
            <a:pPr>
              <a:defRPr/>
            </a:pPr>
            <a:r>
              <a:rPr lang="en-US" b="1">
                <a:cs typeface="+mn-cs"/>
              </a:rPr>
              <a:t>of the Earth</a:t>
            </a:r>
          </a:p>
        </p:txBody>
      </p:sp>
      <p:sp>
        <p:nvSpPr>
          <p:cNvPr id="105475" name="Rectangle 3"/>
          <p:cNvSpPr>
            <a:spLocks noChangeArrowheads="1"/>
          </p:cNvSpPr>
          <p:nvPr/>
        </p:nvSpPr>
        <p:spPr bwMode="auto">
          <a:xfrm>
            <a:off x="228600" y="1371600"/>
            <a:ext cx="8920163" cy="593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chemeClr val="accent2"/>
                </a:solidFill>
                <a:cs typeface="+mn-cs"/>
              </a:rPr>
              <a:t>1862: Lord Kelvin</a:t>
            </a:r>
          </a:p>
          <a:p>
            <a:pPr>
              <a:defRPr/>
            </a:pPr>
            <a:r>
              <a:rPr lang="en-US">
                <a:cs typeface="+mn-cs"/>
              </a:rPr>
              <a:t>How long would an initially</a:t>
            </a:r>
          </a:p>
          <a:p>
            <a:pPr>
              <a:defRPr/>
            </a:pPr>
            <a:r>
              <a:rPr lang="en-US">
                <a:cs typeface="+mn-cs"/>
              </a:rPr>
              <a:t>molten earth take to cool at</a:t>
            </a:r>
          </a:p>
          <a:p>
            <a:pPr>
              <a:defRPr/>
            </a:pPr>
            <a:r>
              <a:rPr lang="en-US">
                <a:cs typeface="+mn-cs"/>
              </a:rPr>
              <a:t>present cooling rates?</a:t>
            </a:r>
          </a:p>
          <a:p>
            <a:pPr>
              <a:defRPr/>
            </a:pPr>
            <a:r>
              <a:rPr lang="en-US" b="1">
                <a:cs typeface="+mn-cs"/>
              </a:rPr>
              <a:t>20 to 100 Million years</a:t>
            </a:r>
          </a:p>
          <a:p>
            <a:pPr>
              <a:defRPr/>
            </a:pPr>
            <a:endParaRPr lang="en-US">
              <a:cs typeface="+mn-cs"/>
            </a:endParaRPr>
          </a:p>
          <a:p>
            <a:pPr>
              <a:defRPr/>
            </a:pPr>
            <a:r>
              <a:rPr lang="en-US">
                <a:solidFill>
                  <a:schemeClr val="accent2"/>
                </a:solidFill>
                <a:cs typeface="+mn-cs"/>
              </a:rPr>
              <a:t>1895: John Perry</a:t>
            </a:r>
          </a:p>
          <a:p>
            <a:pPr>
              <a:defRPr/>
            </a:pPr>
            <a:r>
              <a:rPr lang="en-US">
                <a:cs typeface="+mn-cs"/>
              </a:rPr>
              <a:t>But the mantle is convecting:</a:t>
            </a:r>
          </a:p>
          <a:p>
            <a:pPr>
              <a:defRPr/>
            </a:pPr>
            <a:r>
              <a:rPr lang="en-US" b="1">
                <a:cs typeface="+mn-cs"/>
              </a:rPr>
              <a:t>2 to 3 Billion Years</a:t>
            </a:r>
          </a:p>
          <a:p>
            <a:pPr>
              <a:defRPr/>
            </a:pPr>
            <a:endParaRPr lang="en-US">
              <a:cs typeface="+mn-cs"/>
            </a:endParaRPr>
          </a:p>
          <a:p>
            <a:pPr>
              <a:defRPr/>
            </a:pPr>
            <a:r>
              <a:rPr lang="en-US">
                <a:solidFill>
                  <a:schemeClr val="accent2"/>
                </a:solidFill>
                <a:cs typeface="+mn-cs"/>
              </a:rPr>
              <a:t>1898: Marie Curie</a:t>
            </a:r>
            <a:r>
              <a:rPr lang="en-US">
                <a:cs typeface="+mn-cs"/>
              </a:rPr>
              <a:t>	Discovered Radioactivity:</a:t>
            </a:r>
          </a:p>
          <a:p>
            <a:pPr>
              <a:defRPr/>
            </a:pPr>
            <a:r>
              <a:rPr lang="en-US" b="1">
                <a:cs typeface="+mn-cs"/>
              </a:rPr>
              <a:t>			New internal heat source changes everything! </a:t>
            </a:r>
          </a:p>
          <a:p>
            <a:pPr>
              <a:defRPr/>
            </a:pPr>
            <a:r>
              <a:rPr lang="en-US" b="1">
                <a:cs typeface="+mn-cs"/>
              </a:rPr>
              <a:t>			</a:t>
            </a:r>
            <a:r>
              <a:rPr lang="en-US">
                <a:cs typeface="+mn-cs"/>
              </a:rPr>
              <a:t>Most important elements for Earth:</a:t>
            </a:r>
          </a:p>
          <a:p>
            <a:pPr>
              <a:defRPr/>
            </a:pPr>
            <a:r>
              <a:rPr lang="en-US">
                <a:cs typeface="+mn-cs"/>
              </a:rPr>
              <a:t>				Potassium, Thorium, Uranium</a:t>
            </a:r>
          </a:p>
          <a:p>
            <a:pPr>
              <a:defRPr/>
            </a:pPr>
            <a:endParaRPr lang="en-US">
              <a:cs typeface="+mn-cs"/>
            </a:endParaRPr>
          </a:p>
          <a:p>
            <a:pPr>
              <a:defRPr/>
            </a:pPr>
            <a:r>
              <a:rPr lang="en-US" b="1">
                <a:cs typeface="+mn-cs"/>
              </a:rPr>
              <a:t>Earth internal heat budget it still a research topic today</a:t>
            </a:r>
          </a:p>
        </p:txBody>
      </p:sp>
      <p:pic>
        <p:nvPicPr>
          <p:cNvPr id="1054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28600"/>
            <a:ext cx="5810250" cy="424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429000"/>
            <a:ext cx="6399213" cy="370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1677988" y="752475"/>
            <a:ext cx="7007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Clr>
                <a:srgbClr val="000000"/>
              </a:buClr>
              <a:buSzPct val="54000"/>
              <a:buFont typeface="StarBats" charset="0"/>
              <a:buNone/>
            </a:pPr>
            <a:r>
              <a:rPr lang="en-GB" sz="2000" b="1">
                <a:latin typeface="Helvetica (CE)" charset="0"/>
              </a:rPr>
              <a:t>Wegener's Idea:</a:t>
            </a:r>
            <a:r>
              <a:rPr lang="en-GB" sz="2000" b="1" i="1">
                <a:latin typeface="Helvetica (CE)" charset="0"/>
              </a:rPr>
              <a:t> </a:t>
            </a:r>
            <a:r>
              <a:rPr lang="en-GB" sz="2000" i="1">
                <a:latin typeface="Helvetica (CE)" charset="0"/>
              </a:rPr>
              <a:t>The Origin of Continents and Oceans</a:t>
            </a:r>
            <a:r>
              <a:rPr lang="en-GB" sz="2000">
                <a:latin typeface="Helvetica (CE)" charset="0"/>
              </a:rPr>
              <a:t> (1915)</a:t>
            </a:r>
          </a:p>
          <a:p>
            <a:pPr>
              <a:buClr>
                <a:srgbClr val="000000"/>
              </a:buClr>
              <a:buSzPct val="54000"/>
              <a:buFont typeface="StarBats" charset="0"/>
              <a:buNone/>
            </a:pPr>
            <a:endParaRPr lang="en-GB" sz="2000">
              <a:latin typeface="Helvetica (CE)" charset="0"/>
            </a:endParaRPr>
          </a:p>
          <a:p>
            <a:pPr>
              <a:buClr>
                <a:srgbClr val="000000"/>
              </a:buClr>
              <a:buSzPct val="54000"/>
              <a:buFont typeface="StarBats" charset="0"/>
              <a:buNone/>
            </a:pPr>
            <a:r>
              <a:rPr lang="en-GB" sz="2000" b="1">
                <a:latin typeface="Helvetica (CE)" charset="0"/>
              </a:rPr>
              <a:t>Continental Drift:</a:t>
            </a:r>
          </a:p>
          <a:p>
            <a:pPr>
              <a:buClr>
                <a:srgbClr val="000000"/>
              </a:buClr>
              <a:buSzPct val="54000"/>
              <a:buFont typeface="StarBats" charset="0"/>
              <a:buNone/>
            </a:pPr>
            <a:r>
              <a:rPr lang="en-GB" sz="2000">
                <a:latin typeface="Helvetica (CE)" charset="0"/>
              </a:rPr>
              <a:t>The Continents plowed through the oceanic crust</a:t>
            </a:r>
          </a:p>
          <a:p>
            <a:pPr>
              <a:buClr>
                <a:srgbClr val="000000"/>
              </a:buClr>
              <a:buSzPct val="54000"/>
              <a:buFont typeface="StarBats" charset="0"/>
              <a:buNone/>
            </a:pPr>
            <a:endParaRPr lang="en-GB" sz="2000">
              <a:latin typeface="Helvetica (CE)" charset="0"/>
            </a:endParaRPr>
          </a:p>
          <a:p>
            <a:pPr>
              <a:buClr>
                <a:srgbClr val="000000"/>
              </a:buClr>
              <a:buSzPct val="54000"/>
              <a:buFont typeface="StarBats" charset="0"/>
              <a:buNone/>
            </a:pPr>
            <a:r>
              <a:rPr lang="en-GB" sz="2000" b="1">
                <a:latin typeface="Helvetica (CE)" charset="0"/>
              </a:rPr>
              <a:t>Problem:</a:t>
            </a:r>
          </a:p>
          <a:p>
            <a:pPr>
              <a:buClr>
                <a:srgbClr val="000000"/>
              </a:buClr>
              <a:buSzPct val="54000"/>
              <a:buFont typeface="StarBats" charset="0"/>
              <a:buNone/>
            </a:pPr>
            <a:r>
              <a:rPr lang="en-GB" sz="2000">
                <a:latin typeface="Helvetica (CE)" charset="0"/>
              </a:rPr>
              <a:t>Wegener did not describe the forces that caused </a:t>
            </a:r>
          </a:p>
          <a:p>
            <a:pPr>
              <a:buClr>
                <a:srgbClr val="000000"/>
              </a:buClr>
              <a:buSzPct val="54000"/>
              <a:buFont typeface="StarBats" charset="0"/>
              <a:buNone/>
            </a:pPr>
            <a:r>
              <a:rPr lang="en-GB" sz="2000">
                <a:latin typeface="Helvetica (CE)" charset="0"/>
              </a:rPr>
              <a:t>continents to move!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2" descr="Snapshot 2011-01-24 22-14-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063625"/>
            <a:ext cx="6121400" cy="608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5" name="Line 3"/>
          <p:cNvSpPr>
            <a:spLocks noChangeShapeType="1"/>
          </p:cNvSpPr>
          <p:nvPr/>
        </p:nvSpPr>
        <p:spPr bwMode="auto">
          <a:xfrm>
            <a:off x="6172200" y="2286000"/>
            <a:ext cx="1905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20836" name="Rectangle 4"/>
          <p:cNvSpPr>
            <a:spLocks noChangeArrowheads="1"/>
          </p:cNvSpPr>
          <p:nvPr/>
        </p:nvSpPr>
        <p:spPr bwMode="auto">
          <a:xfrm>
            <a:off x="152400" y="609600"/>
            <a:ext cx="3201988" cy="607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>
                <a:cs typeface="+mn-cs"/>
              </a:rPr>
              <a:t>Current thinking:</a:t>
            </a:r>
          </a:p>
          <a:p>
            <a:pPr>
              <a:defRPr/>
            </a:pPr>
            <a:r>
              <a:rPr lang="en-US" sz="2800">
                <a:cs typeface="+mn-cs"/>
                <a:sym typeface="Symbol" charset="0"/>
              </a:rPr>
              <a:t> </a:t>
            </a:r>
            <a:r>
              <a:rPr lang="en-US" sz="2800">
                <a:cs typeface="+mn-cs"/>
              </a:rPr>
              <a:t>Estimated</a:t>
            </a:r>
          </a:p>
          <a:p>
            <a:pPr>
              <a:defRPr/>
            </a:pPr>
            <a:r>
              <a:rPr lang="en-US" sz="2800">
                <a:cs typeface="+mn-cs"/>
              </a:rPr>
              <a:t>volume of heat</a:t>
            </a:r>
          </a:p>
          <a:p>
            <a:pPr>
              <a:defRPr/>
            </a:pPr>
            <a:r>
              <a:rPr lang="en-US" sz="2800">
                <a:cs typeface="+mn-cs"/>
              </a:rPr>
              <a:t>producing elements</a:t>
            </a:r>
          </a:p>
          <a:p>
            <a:pPr>
              <a:defRPr/>
            </a:pPr>
            <a:r>
              <a:rPr lang="en-US" sz="2800">
                <a:cs typeface="+mn-cs"/>
              </a:rPr>
              <a:t>is small:</a:t>
            </a:r>
          </a:p>
          <a:p>
            <a:pPr>
              <a:defRPr/>
            </a:pPr>
            <a:endParaRPr lang="en-US" sz="2800">
              <a:cs typeface="+mn-cs"/>
            </a:endParaRPr>
          </a:p>
          <a:p>
            <a:pPr>
              <a:defRPr/>
            </a:pPr>
            <a:r>
              <a:rPr lang="en-US" sz="2800">
                <a:cs typeface="+mn-cs"/>
                <a:sym typeface="Symbol" charset="0"/>
              </a:rPr>
              <a:t> </a:t>
            </a:r>
            <a:r>
              <a:rPr lang="en-US" sz="2800">
                <a:cs typeface="+mn-cs"/>
              </a:rPr>
              <a:t>Earth cools too</a:t>
            </a:r>
          </a:p>
          <a:p>
            <a:pPr>
              <a:defRPr/>
            </a:pPr>
            <a:r>
              <a:rPr lang="en-US" sz="2800">
                <a:cs typeface="+mn-cs"/>
              </a:rPr>
              <a:t>rapidly</a:t>
            </a:r>
          </a:p>
          <a:p>
            <a:pPr>
              <a:defRPr/>
            </a:pPr>
            <a:endParaRPr lang="en-US" sz="2800">
              <a:cs typeface="+mn-cs"/>
            </a:endParaRPr>
          </a:p>
          <a:p>
            <a:pPr>
              <a:defRPr/>
            </a:pPr>
            <a:r>
              <a:rPr lang="en-US" sz="2800">
                <a:cs typeface="+mn-cs"/>
                <a:sym typeface="Symbol" charset="0"/>
              </a:rPr>
              <a:t> Possible </a:t>
            </a:r>
            <a:r>
              <a:rPr lang="en-US" sz="2800">
                <a:cs typeface="+mn-cs"/>
              </a:rPr>
              <a:t>Solution:</a:t>
            </a:r>
          </a:p>
          <a:p>
            <a:pPr>
              <a:defRPr/>
            </a:pPr>
            <a:r>
              <a:rPr lang="en-US" sz="2800">
                <a:cs typeface="+mn-cs"/>
              </a:rPr>
              <a:t>Plate tectonics is</a:t>
            </a:r>
          </a:p>
          <a:p>
            <a:pPr>
              <a:defRPr/>
            </a:pPr>
            <a:r>
              <a:rPr lang="en-US" sz="2800">
                <a:cs typeface="+mn-cs"/>
              </a:rPr>
              <a:t>less efficient than</a:t>
            </a:r>
          </a:p>
          <a:p>
            <a:pPr>
              <a:defRPr/>
            </a:pPr>
            <a:r>
              <a:rPr lang="en-US" sz="2800">
                <a:cs typeface="+mn-cs"/>
              </a:rPr>
              <a:t>we think?</a:t>
            </a:r>
          </a:p>
          <a:p>
            <a:pPr>
              <a:defRPr/>
            </a:pPr>
            <a:endParaRPr lang="en-US" sz="2800">
              <a:cs typeface="+mn-cs"/>
            </a:endParaRPr>
          </a:p>
        </p:txBody>
      </p:sp>
      <p:sp>
        <p:nvSpPr>
          <p:cNvPr id="120837" name="Rectangle 5"/>
          <p:cNvSpPr>
            <a:spLocks noChangeArrowheads="1"/>
          </p:cNvSpPr>
          <p:nvPr/>
        </p:nvSpPr>
        <p:spPr bwMode="auto">
          <a:xfrm>
            <a:off x="250825" y="6783388"/>
            <a:ext cx="2833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Silver &amp; Behn [2008]</a:t>
            </a:r>
          </a:p>
        </p:txBody>
      </p:sp>
      <p:sp>
        <p:nvSpPr>
          <p:cNvPr id="120838" name="Rectangle 6"/>
          <p:cNvSpPr>
            <a:spLocks noChangeArrowheads="1"/>
          </p:cNvSpPr>
          <p:nvPr/>
        </p:nvSpPr>
        <p:spPr bwMode="auto">
          <a:xfrm>
            <a:off x="6343650" y="2286000"/>
            <a:ext cx="142875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FF0000"/>
                </a:solidFill>
                <a:cs typeface="+mn-cs"/>
              </a:rPr>
              <a:t>More heat</a:t>
            </a:r>
          </a:p>
          <a:p>
            <a:pPr>
              <a:defRPr/>
            </a:pPr>
            <a:r>
              <a:rPr lang="en-US">
                <a:solidFill>
                  <a:srgbClr val="FF0000"/>
                </a:solidFill>
                <a:cs typeface="+mn-cs"/>
              </a:rPr>
              <a:t>producing</a:t>
            </a:r>
          </a:p>
          <a:p>
            <a:pPr>
              <a:defRPr/>
            </a:pPr>
            <a:r>
              <a:rPr lang="en-US">
                <a:solidFill>
                  <a:srgbClr val="FF0000"/>
                </a:solidFill>
                <a:cs typeface="+mn-cs"/>
              </a:rPr>
              <a:t>elements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ext Box 1"/>
          <p:cNvSpPr txBox="1">
            <a:spLocks noChangeArrowheads="1"/>
          </p:cNvSpPr>
          <p:nvPr/>
        </p:nvSpPr>
        <p:spPr bwMode="auto">
          <a:xfrm>
            <a:off x="690563" y="473075"/>
            <a:ext cx="6523037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Clr>
                <a:srgbClr val="000000"/>
              </a:buClr>
              <a:buSzPct val="38000"/>
              <a:buFont typeface="StarBats" charset="0"/>
              <a:buNone/>
            </a:pPr>
            <a:r>
              <a:rPr lang="en-GB" sz="2800">
                <a:latin typeface="Helvetica (CE)" charset="0"/>
              </a:rPr>
              <a:t>1950s - Magnetic Surveys of the Seafloor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1771650"/>
            <a:ext cx="5370512" cy="482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5829300" y="2509838"/>
            <a:ext cx="3497263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Clr>
                <a:srgbClr val="000000"/>
              </a:buClr>
              <a:buSzPct val="38000"/>
              <a:buFont typeface="StarBats" charset="0"/>
              <a:buNone/>
            </a:pPr>
            <a:r>
              <a:rPr lang="en-GB" sz="2800">
                <a:latin typeface="Helvetica (CE)" charset="0"/>
              </a:rPr>
              <a:t>Magnetic Anomaly:</a:t>
            </a:r>
          </a:p>
          <a:p>
            <a:pPr>
              <a:buClr>
                <a:srgbClr val="000000"/>
              </a:buClr>
              <a:buSzPct val="38000"/>
              <a:buFont typeface="StarBats" charset="0"/>
              <a:buNone/>
            </a:pPr>
            <a:r>
              <a:rPr lang="en-GB" sz="2800">
                <a:latin typeface="Helvetica (CE)" charset="0"/>
              </a:rPr>
              <a:t>symmetric about ridge</a:t>
            </a: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5711825" y="4083050"/>
            <a:ext cx="4151313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Clr>
                <a:srgbClr val="000000"/>
              </a:buClr>
              <a:buSzPct val="38000"/>
              <a:buFont typeface="StarBats" charset="0"/>
              <a:buNone/>
            </a:pPr>
            <a:r>
              <a:rPr lang="en-GB" sz="2800">
                <a:latin typeface="Helvetica (CE)" charset="0"/>
              </a:rPr>
              <a:t>Seafloor Bathymetry:</a:t>
            </a:r>
          </a:p>
          <a:p>
            <a:pPr>
              <a:buClr>
                <a:srgbClr val="000000"/>
              </a:buClr>
              <a:buSzPct val="38000"/>
              <a:buFont typeface="StarBats" charset="0"/>
              <a:buNone/>
            </a:pPr>
            <a:r>
              <a:rPr lang="en-GB" sz="2800">
                <a:latin typeface="Helvetica (CE)" charset="0"/>
              </a:rPr>
              <a:t>descends away from ridge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50" y="1584325"/>
            <a:ext cx="5484813" cy="482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6153150" y="2239963"/>
            <a:ext cx="367665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Clr>
                <a:srgbClr val="000000"/>
              </a:buClr>
              <a:buSzPct val="38000"/>
              <a:buFont typeface="StarBats" charset="0"/>
              <a:buNone/>
            </a:pPr>
            <a:r>
              <a:rPr lang="en-GB" sz="2800">
                <a:latin typeface="Helvetica (CE)" charset="0"/>
              </a:rPr>
              <a:t>New seafloor is being</a:t>
            </a:r>
          </a:p>
          <a:p>
            <a:pPr>
              <a:buClr>
                <a:srgbClr val="000000"/>
              </a:buClr>
              <a:buSzPct val="38000"/>
              <a:buFont typeface="StarBats" charset="0"/>
              <a:buNone/>
            </a:pPr>
            <a:r>
              <a:rPr lang="en-GB" sz="2800">
                <a:latin typeface="Helvetica (CE)" charset="0"/>
              </a:rPr>
              <a:t>created as the seafloor</a:t>
            </a:r>
          </a:p>
          <a:p>
            <a:pPr>
              <a:buClr>
                <a:srgbClr val="000000"/>
              </a:buClr>
              <a:buSzPct val="38000"/>
              <a:buFont typeface="StarBats" charset="0"/>
              <a:buNone/>
            </a:pPr>
            <a:r>
              <a:rPr lang="en-GB" sz="2800">
                <a:latin typeface="Helvetica (CE)" charset="0"/>
              </a:rPr>
              <a:t>spreads</a:t>
            </a:r>
          </a:p>
          <a:p>
            <a:pPr>
              <a:buClr>
                <a:srgbClr val="000000"/>
              </a:buClr>
              <a:buSzPct val="38000"/>
              <a:buFont typeface="StarBats" charset="0"/>
              <a:buNone/>
            </a:pPr>
            <a:endParaRPr lang="en-GB" sz="2800">
              <a:latin typeface="Helvetica (CE)" charset="0"/>
            </a:endParaRPr>
          </a:p>
          <a:p>
            <a:pPr>
              <a:buClr>
                <a:srgbClr val="000000"/>
              </a:buClr>
              <a:buSzPct val="38000"/>
              <a:buFont typeface="StarBats" charset="0"/>
              <a:buNone/>
            </a:pPr>
            <a:r>
              <a:rPr lang="en-GB" sz="2800">
                <a:latin typeface="Helvetica (CE)" charset="0"/>
              </a:rPr>
              <a:t>The magnetic field</a:t>
            </a:r>
          </a:p>
          <a:p>
            <a:pPr>
              <a:buClr>
                <a:srgbClr val="000000"/>
              </a:buClr>
              <a:buSzPct val="38000"/>
              <a:buFont typeface="StarBats" charset="0"/>
              <a:buNone/>
            </a:pPr>
            <a:r>
              <a:rPr lang="en-GB" sz="2800">
                <a:latin typeface="Helvetica (CE)" charset="0"/>
              </a:rPr>
              <a:t>is "frozen" in the</a:t>
            </a:r>
          </a:p>
          <a:p>
            <a:pPr>
              <a:buClr>
                <a:srgbClr val="000000"/>
              </a:buClr>
              <a:buSzPct val="38000"/>
              <a:buFont typeface="StarBats" charset="0"/>
              <a:buNone/>
            </a:pPr>
            <a:r>
              <a:rPr lang="en-GB" sz="2800">
                <a:latin typeface="Helvetica (CE)" charset="0"/>
              </a:rPr>
              <a:t>newly-created seafloor.</a:t>
            </a:r>
          </a:p>
          <a:p>
            <a:pPr>
              <a:buClr>
                <a:srgbClr val="000000"/>
              </a:buClr>
              <a:buSzPct val="38000"/>
              <a:buFont typeface="StarBats" charset="0"/>
              <a:buNone/>
            </a:pPr>
            <a:endParaRPr lang="en-GB" sz="2800">
              <a:latin typeface="Helvetica (CE)" charset="0"/>
            </a:endParaRPr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674688" y="666750"/>
            <a:ext cx="5002212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Clr>
                <a:srgbClr val="000000"/>
              </a:buClr>
              <a:buSzPct val="38000"/>
              <a:buFont typeface="StarBats" charset="0"/>
              <a:buNone/>
            </a:pPr>
            <a:r>
              <a:rPr lang="en-GB" sz="2800">
                <a:latin typeface="Helvetica (CE)" charset="0"/>
              </a:rPr>
              <a:t>A new idea: Seafloor Spreading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 Box 1"/>
          <p:cNvSpPr txBox="1">
            <a:spLocks noChangeArrowheads="1"/>
          </p:cNvSpPr>
          <p:nvPr/>
        </p:nvSpPr>
        <p:spPr bwMode="auto">
          <a:xfrm>
            <a:off x="3190875" y="211138"/>
            <a:ext cx="3697288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Clr>
                <a:srgbClr val="000000"/>
              </a:buClr>
              <a:buSzPct val="38000"/>
              <a:buFont typeface="StarBats" charset="0"/>
              <a:buNone/>
            </a:pPr>
            <a:r>
              <a:rPr lang="en-GB" sz="2800">
                <a:latin typeface="Helvetica (CE)" charset="0"/>
              </a:rPr>
              <a:t>Mapping Seafloor Ages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784225"/>
            <a:ext cx="8228013" cy="600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2125663" y="6911975"/>
            <a:ext cx="568325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Clr>
                <a:srgbClr val="000000"/>
              </a:buClr>
              <a:buSzPct val="38000"/>
              <a:buFont typeface="StarBats" charset="0"/>
              <a:buNone/>
            </a:pPr>
            <a:r>
              <a:rPr lang="en-GB" sz="2800">
                <a:latin typeface="Helvetica (CE)" charset="0"/>
              </a:rPr>
              <a:t>Oldest Seafloor = 180 Million Years!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" y="712788"/>
            <a:ext cx="8228013" cy="561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3074988" y="228600"/>
            <a:ext cx="38989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Clr>
                <a:srgbClr val="000000"/>
              </a:buClr>
              <a:buSzPct val="38000"/>
              <a:buFont typeface="StarBats" charset="0"/>
              <a:buNone/>
            </a:pPr>
            <a:r>
              <a:rPr lang="en-GB" sz="2800" b="1">
                <a:latin typeface="Helvetica (CE)" charset="0"/>
              </a:rPr>
              <a:t>Earth's Tectonic Plates</a:t>
            </a:r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1763713" y="6373813"/>
            <a:ext cx="6335712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Clr>
                <a:srgbClr val="000000"/>
              </a:buClr>
              <a:buSzPct val="45000"/>
              <a:buFont typeface="StarBats" charset="0"/>
              <a:buNone/>
            </a:pPr>
            <a:r>
              <a:rPr lang="en-GB">
                <a:latin typeface="Helvetica (CE)" charset="0"/>
              </a:rPr>
              <a:t>Biggest Plate: Pacific Plate (10,000 km across)</a:t>
            </a:r>
          </a:p>
          <a:p>
            <a:pPr>
              <a:buClr>
                <a:srgbClr val="000000"/>
              </a:buClr>
              <a:buSzPct val="45000"/>
              <a:buFont typeface="StarBats" charset="0"/>
              <a:buNone/>
            </a:pPr>
            <a:r>
              <a:rPr lang="en-GB">
                <a:latin typeface="Helvetica (CE)" charset="0"/>
              </a:rPr>
              <a:t>Smallest Plate: Juan de Fuca (300 km across)</a:t>
            </a:r>
          </a:p>
          <a:p>
            <a:pPr>
              <a:buClr>
                <a:srgbClr val="000000"/>
              </a:buClr>
              <a:buSzPct val="45000"/>
              <a:buFont typeface="StarBats" charset="0"/>
              <a:buNone/>
            </a:pPr>
            <a:r>
              <a:rPr lang="en-GB">
                <a:latin typeface="Helvetica (CE)" charset="0"/>
              </a:rPr>
              <a:t>		All sizes in between!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19200"/>
            <a:ext cx="8151813" cy="450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Text Box 3"/>
          <p:cNvSpPr txBox="1">
            <a:spLocks noChangeArrowheads="1"/>
          </p:cNvSpPr>
          <p:nvPr/>
        </p:nvSpPr>
        <p:spPr bwMode="auto">
          <a:xfrm>
            <a:off x="1371600" y="457200"/>
            <a:ext cx="736917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Clr>
                <a:srgbClr val="000000"/>
              </a:buClr>
              <a:buSzPct val="38000"/>
              <a:buFont typeface="StarBats" charset="0"/>
              <a:buNone/>
            </a:pPr>
            <a:r>
              <a:rPr lang="en-GB" sz="2800" b="1">
                <a:latin typeface="Helvetica (CE)" charset="0"/>
              </a:rPr>
              <a:t>What Happens at the Boundaries of Plates?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1313</TotalTime>
  <Words>696</Words>
  <Application>Microsoft Macintosh PowerPoint</Application>
  <PresentationFormat>Custom</PresentationFormat>
  <Paragraphs>215</Paragraphs>
  <Slides>40</Slides>
  <Notes>40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8" baseType="lpstr">
      <vt:lpstr>Times New Roman</vt:lpstr>
      <vt:lpstr>ＭＳ Ｐゴシック</vt:lpstr>
      <vt:lpstr>Arial</vt:lpstr>
      <vt:lpstr>Times</vt:lpstr>
      <vt:lpstr>StarBats</vt:lpstr>
      <vt:lpstr>Helvetica (CE)</vt:lpstr>
      <vt:lpstr>Symbol</vt:lpstr>
      <vt:lpstr>Blank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Clint Conrad</cp:lastModifiedBy>
  <cp:revision>38</cp:revision>
  <dcterms:created xsi:type="dcterms:W3CDTF">2003-01-01T14:24:54Z</dcterms:created>
  <dcterms:modified xsi:type="dcterms:W3CDTF">2012-01-09T22:46:57Z</dcterms:modified>
</cp:coreProperties>
</file>